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 id="2147483689" r:id="rId2"/>
    <p:sldMasterId id="2147483691" r:id="rId3"/>
    <p:sldMasterId id="2147483697" r:id="rId4"/>
    <p:sldMasterId id="2147483710" r:id="rId5"/>
    <p:sldMasterId id="2147483714" r:id="rId6"/>
  </p:sldMasterIdLst>
  <p:notesMasterIdLst>
    <p:notesMasterId r:id="rId45"/>
  </p:notesMasterIdLst>
  <p:handoutMasterIdLst>
    <p:handoutMasterId r:id="rId46"/>
  </p:handoutMasterIdLst>
  <p:sldIdLst>
    <p:sldId id="258" r:id="rId7"/>
    <p:sldId id="323" r:id="rId8"/>
    <p:sldId id="351" r:id="rId9"/>
    <p:sldId id="352" r:id="rId10"/>
    <p:sldId id="324" r:id="rId11"/>
    <p:sldId id="415" r:id="rId12"/>
    <p:sldId id="342" r:id="rId13"/>
    <p:sldId id="412" r:id="rId14"/>
    <p:sldId id="418" r:id="rId15"/>
    <p:sldId id="416" r:id="rId16"/>
    <p:sldId id="417" r:id="rId17"/>
    <p:sldId id="276" r:id="rId18"/>
    <p:sldId id="354" r:id="rId19"/>
    <p:sldId id="355" r:id="rId20"/>
    <p:sldId id="350" r:id="rId21"/>
    <p:sldId id="313" r:id="rId22"/>
    <p:sldId id="318" r:id="rId23"/>
    <p:sldId id="407" r:id="rId24"/>
    <p:sldId id="388" r:id="rId25"/>
    <p:sldId id="409" r:id="rId26"/>
    <p:sldId id="410" r:id="rId27"/>
    <p:sldId id="411" r:id="rId28"/>
    <p:sldId id="308" r:id="rId29"/>
    <p:sldId id="386" r:id="rId30"/>
    <p:sldId id="365" r:id="rId31"/>
    <p:sldId id="408" r:id="rId32"/>
    <p:sldId id="419" r:id="rId33"/>
    <p:sldId id="420" r:id="rId34"/>
    <p:sldId id="421" r:id="rId35"/>
    <p:sldId id="422" r:id="rId36"/>
    <p:sldId id="423" r:id="rId37"/>
    <p:sldId id="424" r:id="rId38"/>
    <p:sldId id="311" r:id="rId39"/>
    <p:sldId id="291" r:id="rId40"/>
    <p:sldId id="272" r:id="rId41"/>
    <p:sldId id="413" r:id="rId42"/>
    <p:sldId id="414" r:id="rId43"/>
    <p:sldId id="425" r:id="rId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2" autoAdjust="0"/>
    <p:restoredTop sz="94645" autoAdjust="0"/>
  </p:normalViewPr>
  <p:slideViewPr>
    <p:cSldViewPr snapToGrid="0" showGuides="1">
      <p:cViewPr>
        <p:scale>
          <a:sx n="100" d="100"/>
          <a:sy n="100" d="100"/>
        </p:scale>
        <p:origin x="-1860" y="-582"/>
      </p:cViewPr>
      <p:guideLst>
        <p:guide orient="horz" pos="2478"/>
        <p:guide orient="horz" pos="2387"/>
        <p:guide orient="horz" pos="2568"/>
        <p:guide orient="horz" pos="4020"/>
        <p:guide orient="horz" pos="935"/>
        <p:guide orient="horz" pos="572"/>
        <p:guide orient="horz" pos="391"/>
        <p:guide orient="horz" pos="845"/>
        <p:guide orient="horz" pos="1570"/>
        <p:guide orient="horz" pos="1752"/>
        <p:guide orient="horz" pos="3203"/>
        <p:guide orient="horz" pos="3385"/>
        <p:guide pos="3243"/>
        <p:guide pos="5602"/>
        <p:guide pos="3152"/>
        <p:guide pos="3356"/>
        <p:guide pos="884"/>
        <p:guide pos="2336"/>
        <p:guide pos="2517"/>
        <p:guide pos="3969"/>
        <p:guide pos="4150"/>
        <p:guide pos="7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52" y="-8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EAF</a:t>
            </a:r>
            <a:r>
              <a:rPr lang="en-GB" baseline="0"/>
              <a:t> in Step Index and Graded Index Fiber</a:t>
            </a:r>
            <a:endParaRPr lang="en-GB"/>
          </a:p>
        </c:rich>
      </c:tx>
      <c:layout/>
      <c:overlay val="0"/>
      <c:spPr>
        <a:noFill/>
        <a:ln>
          <a:noFill/>
        </a:ln>
        <a:effectLst/>
      </c:spPr>
    </c:title>
    <c:autoTitleDeleted val="0"/>
    <c:plotArea>
      <c:layout/>
      <c:scatterChart>
        <c:scatterStyle val="smoothMarker"/>
        <c:varyColors val="0"/>
        <c:ser>
          <c:idx val="0"/>
          <c:order val="0"/>
          <c:tx>
            <c:strRef>
              <c:f>Sheet1!$B$1</c:f>
              <c:strCache>
                <c:ptCount val="1"/>
                <c:pt idx="0">
                  <c:v>SI</c:v>
                </c:pt>
              </c:strCache>
            </c:strRef>
          </c:tx>
          <c:spPr>
            <a:ln w="19050" cap="rnd">
              <a:solidFill>
                <a:schemeClr val="accent1"/>
              </a:solidFill>
              <a:round/>
            </a:ln>
            <a:effectLst/>
          </c:spPr>
          <c:marker>
            <c:symbol val="none"/>
          </c:marker>
          <c:xVal>
            <c:numRef>
              <c:f>Sheet1!$A$2:$A$116</c:f>
              <c:numCache>
                <c:formatCode>General</c:formatCode>
                <c:ptCount val="115"/>
                <c:pt idx="0">
                  <c:v>0</c:v>
                </c:pt>
                <c:pt idx="1">
                  <c:v>0.115</c:v>
                </c:pt>
                <c:pt idx="2">
                  <c:v>0.23</c:v>
                </c:pt>
                <c:pt idx="3">
                  <c:v>0.34499999999999997</c:v>
                </c:pt>
                <c:pt idx="4">
                  <c:v>0.46</c:v>
                </c:pt>
                <c:pt idx="5">
                  <c:v>0.57499999999999996</c:v>
                </c:pt>
                <c:pt idx="6">
                  <c:v>0.69</c:v>
                </c:pt>
                <c:pt idx="7">
                  <c:v>0.80500000000000005</c:v>
                </c:pt>
                <c:pt idx="8">
                  <c:v>0.92</c:v>
                </c:pt>
                <c:pt idx="9">
                  <c:v>1.0349999999999999</c:v>
                </c:pt>
                <c:pt idx="10">
                  <c:v>1.1499999999999999</c:v>
                </c:pt>
                <c:pt idx="11">
                  <c:v>1.2649999999999999</c:v>
                </c:pt>
                <c:pt idx="12">
                  <c:v>1.38</c:v>
                </c:pt>
                <c:pt idx="13">
                  <c:v>1.4950000000000001</c:v>
                </c:pt>
                <c:pt idx="14">
                  <c:v>1.61</c:v>
                </c:pt>
                <c:pt idx="15">
                  <c:v>1.7250000000000001</c:v>
                </c:pt>
                <c:pt idx="16">
                  <c:v>1.84</c:v>
                </c:pt>
                <c:pt idx="17">
                  <c:v>1.9550000000000001</c:v>
                </c:pt>
                <c:pt idx="18">
                  <c:v>2.0699999999999998</c:v>
                </c:pt>
                <c:pt idx="19">
                  <c:v>2.1850000000000001</c:v>
                </c:pt>
                <c:pt idx="20">
                  <c:v>2.2999999999999998</c:v>
                </c:pt>
                <c:pt idx="21">
                  <c:v>2.415</c:v>
                </c:pt>
                <c:pt idx="22">
                  <c:v>2.5299999999999998</c:v>
                </c:pt>
                <c:pt idx="23">
                  <c:v>2.645</c:v>
                </c:pt>
                <c:pt idx="24">
                  <c:v>2.76</c:v>
                </c:pt>
                <c:pt idx="25">
                  <c:v>2.875</c:v>
                </c:pt>
                <c:pt idx="26">
                  <c:v>2.99</c:v>
                </c:pt>
                <c:pt idx="27">
                  <c:v>3.105</c:v>
                </c:pt>
                <c:pt idx="28">
                  <c:v>3.22</c:v>
                </c:pt>
                <c:pt idx="29">
                  <c:v>3.335</c:v>
                </c:pt>
                <c:pt idx="30">
                  <c:v>3.45</c:v>
                </c:pt>
                <c:pt idx="31">
                  <c:v>3.5649999999999999</c:v>
                </c:pt>
                <c:pt idx="32">
                  <c:v>3.68</c:v>
                </c:pt>
                <c:pt idx="33">
                  <c:v>3.7949999999999999</c:v>
                </c:pt>
                <c:pt idx="34">
                  <c:v>3.91</c:v>
                </c:pt>
                <c:pt idx="35">
                  <c:v>4.0250000000000004</c:v>
                </c:pt>
                <c:pt idx="36">
                  <c:v>4.1399999999999997</c:v>
                </c:pt>
                <c:pt idx="37">
                  <c:v>4.2549999999999999</c:v>
                </c:pt>
                <c:pt idx="38">
                  <c:v>4.37</c:v>
                </c:pt>
                <c:pt idx="39">
                  <c:v>4.4850000000000003</c:v>
                </c:pt>
                <c:pt idx="40">
                  <c:v>4.5999999999999996</c:v>
                </c:pt>
                <c:pt idx="41">
                  <c:v>4.7149999999999999</c:v>
                </c:pt>
                <c:pt idx="42">
                  <c:v>4.83</c:v>
                </c:pt>
                <c:pt idx="43">
                  <c:v>4.9450000000000003</c:v>
                </c:pt>
                <c:pt idx="44">
                  <c:v>5.0599999999999996</c:v>
                </c:pt>
                <c:pt idx="45">
                  <c:v>5.1749999999999998</c:v>
                </c:pt>
                <c:pt idx="46">
                  <c:v>5.29</c:v>
                </c:pt>
                <c:pt idx="47">
                  <c:v>5.4050000000000002</c:v>
                </c:pt>
                <c:pt idx="48">
                  <c:v>5.52</c:v>
                </c:pt>
                <c:pt idx="49">
                  <c:v>5.6349999999999998</c:v>
                </c:pt>
                <c:pt idx="50">
                  <c:v>5.75</c:v>
                </c:pt>
                <c:pt idx="51">
                  <c:v>5.8650000000000002</c:v>
                </c:pt>
                <c:pt idx="52">
                  <c:v>5.98</c:v>
                </c:pt>
                <c:pt idx="53">
                  <c:v>6.0949999999999998</c:v>
                </c:pt>
                <c:pt idx="54">
                  <c:v>6.21</c:v>
                </c:pt>
                <c:pt idx="55">
                  <c:v>6.3250000000000002</c:v>
                </c:pt>
                <c:pt idx="56">
                  <c:v>6.44</c:v>
                </c:pt>
                <c:pt idx="57">
                  <c:v>6.5549999999999997</c:v>
                </c:pt>
                <c:pt idx="58">
                  <c:v>6.67</c:v>
                </c:pt>
                <c:pt idx="59">
                  <c:v>6.7850000000000001</c:v>
                </c:pt>
                <c:pt idx="60">
                  <c:v>6.9</c:v>
                </c:pt>
                <c:pt idx="61">
                  <c:v>7.0149999999999997</c:v>
                </c:pt>
                <c:pt idx="62">
                  <c:v>7.13</c:v>
                </c:pt>
                <c:pt idx="63">
                  <c:v>7.2450000000000001</c:v>
                </c:pt>
                <c:pt idx="64">
                  <c:v>7.36</c:v>
                </c:pt>
                <c:pt idx="65">
                  <c:v>7.4749999999999996</c:v>
                </c:pt>
                <c:pt idx="66">
                  <c:v>7.59</c:v>
                </c:pt>
                <c:pt idx="67">
                  <c:v>7.7050000000000001</c:v>
                </c:pt>
                <c:pt idx="68">
                  <c:v>7.82</c:v>
                </c:pt>
                <c:pt idx="69">
                  <c:v>7.9349999999999996</c:v>
                </c:pt>
                <c:pt idx="70">
                  <c:v>8.0500000000000007</c:v>
                </c:pt>
                <c:pt idx="71">
                  <c:v>8.1649999999999991</c:v>
                </c:pt>
                <c:pt idx="72">
                  <c:v>8.2799999999999994</c:v>
                </c:pt>
                <c:pt idx="73">
                  <c:v>8.3949999999999996</c:v>
                </c:pt>
                <c:pt idx="74">
                  <c:v>8.51</c:v>
                </c:pt>
                <c:pt idx="75">
                  <c:v>8.625</c:v>
                </c:pt>
                <c:pt idx="76">
                  <c:v>8.74</c:v>
                </c:pt>
                <c:pt idx="77">
                  <c:v>8.8550000000000004</c:v>
                </c:pt>
                <c:pt idx="78">
                  <c:v>8.9700000000000006</c:v>
                </c:pt>
                <c:pt idx="79">
                  <c:v>9.0850000000000009</c:v>
                </c:pt>
                <c:pt idx="80">
                  <c:v>9.1999999999999993</c:v>
                </c:pt>
                <c:pt idx="81">
                  <c:v>9.3149999999999995</c:v>
                </c:pt>
                <c:pt idx="82">
                  <c:v>9.43</c:v>
                </c:pt>
                <c:pt idx="83">
                  <c:v>9.5449999999999999</c:v>
                </c:pt>
                <c:pt idx="84">
                  <c:v>9.66</c:v>
                </c:pt>
                <c:pt idx="85">
                  <c:v>9.7750000000000004</c:v>
                </c:pt>
                <c:pt idx="86">
                  <c:v>9.89</c:v>
                </c:pt>
                <c:pt idx="87">
                  <c:v>10.005000000000001</c:v>
                </c:pt>
                <c:pt idx="88">
                  <c:v>10.119999999999999</c:v>
                </c:pt>
                <c:pt idx="89">
                  <c:v>10.234999999999999</c:v>
                </c:pt>
                <c:pt idx="90">
                  <c:v>10.35</c:v>
                </c:pt>
                <c:pt idx="91">
                  <c:v>10.465</c:v>
                </c:pt>
                <c:pt idx="92">
                  <c:v>10.58</c:v>
                </c:pt>
                <c:pt idx="93">
                  <c:v>10.695</c:v>
                </c:pt>
                <c:pt idx="94">
                  <c:v>10.81</c:v>
                </c:pt>
                <c:pt idx="95">
                  <c:v>10.925000000000001</c:v>
                </c:pt>
                <c:pt idx="96">
                  <c:v>11.04</c:v>
                </c:pt>
                <c:pt idx="97">
                  <c:v>11.154999999999999</c:v>
                </c:pt>
                <c:pt idx="98">
                  <c:v>11.27</c:v>
                </c:pt>
                <c:pt idx="99">
                  <c:v>11.385</c:v>
                </c:pt>
                <c:pt idx="100">
                  <c:v>11.5</c:v>
                </c:pt>
                <c:pt idx="101">
                  <c:v>11.615</c:v>
                </c:pt>
                <c:pt idx="102">
                  <c:v>11.73</c:v>
                </c:pt>
                <c:pt idx="103">
                  <c:v>11.845000000000001</c:v>
                </c:pt>
                <c:pt idx="104">
                  <c:v>11.96</c:v>
                </c:pt>
                <c:pt idx="105">
                  <c:v>12.074999999999999</c:v>
                </c:pt>
                <c:pt idx="106">
                  <c:v>12.19</c:v>
                </c:pt>
                <c:pt idx="107">
                  <c:v>12.305</c:v>
                </c:pt>
                <c:pt idx="108">
                  <c:v>12.42</c:v>
                </c:pt>
                <c:pt idx="109">
                  <c:v>12.535</c:v>
                </c:pt>
                <c:pt idx="110">
                  <c:v>12.65</c:v>
                </c:pt>
                <c:pt idx="111">
                  <c:v>12.765000000000001</c:v>
                </c:pt>
                <c:pt idx="112">
                  <c:v>12.88</c:v>
                </c:pt>
                <c:pt idx="113">
                  <c:v>12.994999999999999</c:v>
                </c:pt>
                <c:pt idx="114">
                  <c:v>13.11</c:v>
                </c:pt>
              </c:numCache>
            </c:numRef>
          </c:xVal>
          <c:yVal>
            <c:numRef>
              <c:f>Sheet1!$B$2:$B$116</c:f>
              <c:numCache>
                <c:formatCode>General</c:formatCode>
                <c:ptCount val="115"/>
                <c:pt idx="0">
                  <c:v>0</c:v>
                </c:pt>
                <c:pt idx="1">
                  <c:v>2.0000000000000001E-4</c:v>
                </c:pt>
                <c:pt idx="2">
                  <c:v>5.9999999999999995E-4</c:v>
                </c:pt>
                <c:pt idx="3">
                  <c:v>1.5E-3</c:v>
                </c:pt>
                <c:pt idx="4">
                  <c:v>2.5999999999999999E-3</c:v>
                </c:pt>
                <c:pt idx="5">
                  <c:v>4.1000000000000003E-3</c:v>
                </c:pt>
                <c:pt idx="6">
                  <c:v>5.7999999999999996E-3</c:v>
                </c:pt>
                <c:pt idx="7">
                  <c:v>7.9000000000000008E-3</c:v>
                </c:pt>
                <c:pt idx="8">
                  <c:v>1.04E-2</c:v>
                </c:pt>
                <c:pt idx="9">
                  <c:v>1.3100000000000001E-2</c:v>
                </c:pt>
                <c:pt idx="10">
                  <c:v>1.6199999999999999E-2</c:v>
                </c:pt>
                <c:pt idx="11">
                  <c:v>1.95E-2</c:v>
                </c:pt>
                <c:pt idx="12">
                  <c:v>2.3199999999999998E-2</c:v>
                </c:pt>
                <c:pt idx="13">
                  <c:v>2.7199999999999998E-2</c:v>
                </c:pt>
                <c:pt idx="14">
                  <c:v>3.15E-2</c:v>
                </c:pt>
                <c:pt idx="15">
                  <c:v>3.61E-2</c:v>
                </c:pt>
                <c:pt idx="16">
                  <c:v>4.1000000000000002E-2</c:v>
                </c:pt>
                <c:pt idx="17">
                  <c:v>4.6100000000000002E-2</c:v>
                </c:pt>
                <c:pt idx="18">
                  <c:v>5.16E-2</c:v>
                </c:pt>
                <c:pt idx="19">
                  <c:v>5.74E-2</c:v>
                </c:pt>
                <c:pt idx="20">
                  <c:v>6.3500000000000001E-2</c:v>
                </c:pt>
                <c:pt idx="21">
                  <c:v>6.9800000000000001E-2</c:v>
                </c:pt>
                <c:pt idx="22">
                  <c:v>7.6399999999999996E-2</c:v>
                </c:pt>
                <c:pt idx="23">
                  <c:v>8.3299999999999999E-2</c:v>
                </c:pt>
                <c:pt idx="24">
                  <c:v>9.0499999999999997E-2</c:v>
                </c:pt>
                <c:pt idx="25">
                  <c:v>9.7900000000000001E-2</c:v>
                </c:pt>
                <c:pt idx="26">
                  <c:v>0.1056</c:v>
                </c:pt>
                <c:pt idx="27">
                  <c:v>0.11360000000000001</c:v>
                </c:pt>
                <c:pt idx="28">
                  <c:v>0.12180000000000001</c:v>
                </c:pt>
                <c:pt idx="29">
                  <c:v>0.1303</c:v>
                </c:pt>
                <c:pt idx="30">
                  <c:v>0.13900000000000001</c:v>
                </c:pt>
                <c:pt idx="31">
                  <c:v>0.1479</c:v>
                </c:pt>
                <c:pt idx="32">
                  <c:v>0.15709999999999999</c:v>
                </c:pt>
                <c:pt idx="33">
                  <c:v>0.16639999999999999</c:v>
                </c:pt>
                <c:pt idx="34">
                  <c:v>0.17599999999999999</c:v>
                </c:pt>
                <c:pt idx="35">
                  <c:v>0.18590000000000001</c:v>
                </c:pt>
                <c:pt idx="36">
                  <c:v>0.19589999999999999</c:v>
                </c:pt>
                <c:pt idx="37">
                  <c:v>0.20610000000000001</c:v>
                </c:pt>
                <c:pt idx="38">
                  <c:v>0.2165</c:v>
                </c:pt>
                <c:pt idx="39">
                  <c:v>0.2271</c:v>
                </c:pt>
                <c:pt idx="40">
                  <c:v>0.2379</c:v>
                </c:pt>
                <c:pt idx="41">
                  <c:v>0.24890000000000001</c:v>
                </c:pt>
                <c:pt idx="42">
                  <c:v>0.2601</c:v>
                </c:pt>
                <c:pt idx="43">
                  <c:v>0.27139999999999997</c:v>
                </c:pt>
                <c:pt idx="44">
                  <c:v>0.28299999999999997</c:v>
                </c:pt>
                <c:pt idx="45">
                  <c:v>0.29470000000000002</c:v>
                </c:pt>
                <c:pt idx="46">
                  <c:v>0.30659999999999998</c:v>
                </c:pt>
                <c:pt idx="47">
                  <c:v>0.31859999999999999</c:v>
                </c:pt>
                <c:pt idx="48">
                  <c:v>0.33079999999999998</c:v>
                </c:pt>
                <c:pt idx="49">
                  <c:v>0.34320000000000001</c:v>
                </c:pt>
                <c:pt idx="50">
                  <c:v>0.35580000000000001</c:v>
                </c:pt>
                <c:pt idx="51">
                  <c:v>0.36849999999999999</c:v>
                </c:pt>
                <c:pt idx="52">
                  <c:v>0.38129999999999997</c:v>
                </c:pt>
                <c:pt idx="53">
                  <c:v>0.39429999999999998</c:v>
                </c:pt>
                <c:pt idx="54">
                  <c:v>0.40739999999999998</c:v>
                </c:pt>
                <c:pt idx="55">
                  <c:v>0.42070000000000002</c:v>
                </c:pt>
                <c:pt idx="56">
                  <c:v>0.43409999999999999</c:v>
                </c:pt>
                <c:pt idx="57">
                  <c:v>0.4476</c:v>
                </c:pt>
                <c:pt idx="58">
                  <c:v>0.46129999999999999</c:v>
                </c:pt>
                <c:pt idx="59">
                  <c:v>0.47510000000000002</c:v>
                </c:pt>
                <c:pt idx="60">
                  <c:v>0.48899999999999999</c:v>
                </c:pt>
                <c:pt idx="61">
                  <c:v>0.50290000000000001</c:v>
                </c:pt>
                <c:pt idx="62">
                  <c:v>0.51700000000000002</c:v>
                </c:pt>
                <c:pt idx="63">
                  <c:v>0.53120000000000001</c:v>
                </c:pt>
                <c:pt idx="64">
                  <c:v>0.5454</c:v>
                </c:pt>
                <c:pt idx="65">
                  <c:v>0.55959999999999999</c:v>
                </c:pt>
                <c:pt idx="66">
                  <c:v>0.57389999999999997</c:v>
                </c:pt>
                <c:pt idx="67">
                  <c:v>0.58830000000000005</c:v>
                </c:pt>
                <c:pt idx="68">
                  <c:v>0.60260000000000002</c:v>
                </c:pt>
                <c:pt idx="69">
                  <c:v>0.6169</c:v>
                </c:pt>
                <c:pt idx="70">
                  <c:v>0.63109999999999999</c:v>
                </c:pt>
                <c:pt idx="71">
                  <c:v>0.64539999999999997</c:v>
                </c:pt>
                <c:pt idx="72">
                  <c:v>0.65949999999999998</c:v>
                </c:pt>
                <c:pt idx="73">
                  <c:v>0.67349999999999999</c:v>
                </c:pt>
                <c:pt idx="74">
                  <c:v>0.6875</c:v>
                </c:pt>
                <c:pt idx="75">
                  <c:v>0.70130000000000003</c:v>
                </c:pt>
                <c:pt idx="76">
                  <c:v>0.71489999999999998</c:v>
                </c:pt>
                <c:pt idx="77">
                  <c:v>0.72840000000000005</c:v>
                </c:pt>
                <c:pt idx="78">
                  <c:v>0.74170000000000003</c:v>
                </c:pt>
                <c:pt idx="79">
                  <c:v>0.75480000000000003</c:v>
                </c:pt>
                <c:pt idx="80">
                  <c:v>0.76770000000000005</c:v>
                </c:pt>
                <c:pt idx="81">
                  <c:v>0.78039999999999998</c:v>
                </c:pt>
                <c:pt idx="82">
                  <c:v>0.79290000000000005</c:v>
                </c:pt>
                <c:pt idx="83">
                  <c:v>0.80520000000000003</c:v>
                </c:pt>
                <c:pt idx="84">
                  <c:v>0.81730000000000003</c:v>
                </c:pt>
                <c:pt idx="85">
                  <c:v>0.82920000000000005</c:v>
                </c:pt>
                <c:pt idx="86">
                  <c:v>0.84089999999999998</c:v>
                </c:pt>
                <c:pt idx="87">
                  <c:v>0.85229999999999995</c:v>
                </c:pt>
                <c:pt idx="88">
                  <c:v>0.86350000000000005</c:v>
                </c:pt>
                <c:pt idx="89">
                  <c:v>0.87450000000000006</c:v>
                </c:pt>
                <c:pt idx="90">
                  <c:v>0.88519999999999999</c:v>
                </c:pt>
                <c:pt idx="91">
                  <c:v>0.89570000000000005</c:v>
                </c:pt>
                <c:pt idx="92">
                  <c:v>0.90580000000000005</c:v>
                </c:pt>
                <c:pt idx="93">
                  <c:v>0.91549999999999998</c:v>
                </c:pt>
                <c:pt idx="94">
                  <c:v>0.92479999999999996</c:v>
                </c:pt>
                <c:pt idx="95">
                  <c:v>0.93359999999999999</c:v>
                </c:pt>
                <c:pt idx="96">
                  <c:v>0.94179999999999997</c:v>
                </c:pt>
                <c:pt idx="97">
                  <c:v>0.94950000000000001</c:v>
                </c:pt>
                <c:pt idx="98">
                  <c:v>0.95650000000000002</c:v>
                </c:pt>
                <c:pt idx="99">
                  <c:v>0.96289999999999998</c:v>
                </c:pt>
                <c:pt idx="100">
                  <c:v>0.96870000000000001</c:v>
                </c:pt>
                <c:pt idx="101">
                  <c:v>0.97399999999999998</c:v>
                </c:pt>
                <c:pt idx="102">
                  <c:v>0.97860000000000003</c:v>
                </c:pt>
                <c:pt idx="103">
                  <c:v>0.98270000000000002</c:v>
                </c:pt>
                <c:pt idx="104">
                  <c:v>0.98629999999999995</c:v>
                </c:pt>
                <c:pt idx="105">
                  <c:v>0.98950000000000005</c:v>
                </c:pt>
                <c:pt idx="106">
                  <c:v>0.99219999999999997</c:v>
                </c:pt>
                <c:pt idx="107">
                  <c:v>0.99460000000000004</c:v>
                </c:pt>
                <c:pt idx="108">
                  <c:v>0.99650000000000005</c:v>
                </c:pt>
                <c:pt idx="109">
                  <c:v>0.99819999999999998</c:v>
                </c:pt>
                <c:pt idx="110">
                  <c:v>1</c:v>
                </c:pt>
                <c:pt idx="111">
                  <c:v>1</c:v>
                </c:pt>
                <c:pt idx="112">
                  <c:v>1</c:v>
                </c:pt>
                <c:pt idx="113">
                  <c:v>1</c:v>
                </c:pt>
                <c:pt idx="114">
                  <c:v>1</c:v>
                </c:pt>
              </c:numCache>
            </c:numRef>
          </c:yVal>
          <c:smooth val="1"/>
          <c:extLst xmlns:c16r2="http://schemas.microsoft.com/office/drawing/2015/06/chart">
            <c:ext xmlns:c16="http://schemas.microsoft.com/office/drawing/2014/chart" uri="{C3380CC4-5D6E-409C-BE32-E72D297353CC}">
              <c16:uniqueId val="{00000000-28B3-4655-AE3C-768E68513F1E}"/>
            </c:ext>
          </c:extLst>
        </c:ser>
        <c:ser>
          <c:idx val="1"/>
          <c:order val="1"/>
          <c:tx>
            <c:strRef>
              <c:f>Sheet1!$C$1</c:f>
              <c:strCache>
                <c:ptCount val="1"/>
                <c:pt idx="0">
                  <c:v>GI</c:v>
                </c:pt>
              </c:strCache>
            </c:strRef>
          </c:tx>
          <c:spPr>
            <a:ln w="19050" cap="rnd">
              <a:solidFill>
                <a:schemeClr val="accent2"/>
              </a:solidFill>
              <a:round/>
            </a:ln>
            <a:effectLst/>
          </c:spPr>
          <c:marker>
            <c:symbol val="none"/>
          </c:marker>
          <c:xVal>
            <c:numRef>
              <c:f>Sheet1!$A$2:$A$116</c:f>
              <c:numCache>
                <c:formatCode>General</c:formatCode>
                <c:ptCount val="115"/>
                <c:pt idx="0">
                  <c:v>0</c:v>
                </c:pt>
                <c:pt idx="1">
                  <c:v>0.115</c:v>
                </c:pt>
                <c:pt idx="2">
                  <c:v>0.23</c:v>
                </c:pt>
                <c:pt idx="3">
                  <c:v>0.34499999999999997</c:v>
                </c:pt>
                <c:pt idx="4">
                  <c:v>0.46</c:v>
                </c:pt>
                <c:pt idx="5">
                  <c:v>0.57499999999999996</c:v>
                </c:pt>
                <c:pt idx="6">
                  <c:v>0.69</c:v>
                </c:pt>
                <c:pt idx="7">
                  <c:v>0.80500000000000005</c:v>
                </c:pt>
                <c:pt idx="8">
                  <c:v>0.92</c:v>
                </c:pt>
                <c:pt idx="9">
                  <c:v>1.0349999999999999</c:v>
                </c:pt>
                <c:pt idx="10">
                  <c:v>1.1499999999999999</c:v>
                </c:pt>
                <c:pt idx="11">
                  <c:v>1.2649999999999999</c:v>
                </c:pt>
                <c:pt idx="12">
                  <c:v>1.38</c:v>
                </c:pt>
                <c:pt idx="13">
                  <c:v>1.4950000000000001</c:v>
                </c:pt>
                <c:pt idx="14">
                  <c:v>1.61</c:v>
                </c:pt>
                <c:pt idx="15">
                  <c:v>1.7250000000000001</c:v>
                </c:pt>
                <c:pt idx="16">
                  <c:v>1.84</c:v>
                </c:pt>
                <c:pt idx="17">
                  <c:v>1.9550000000000001</c:v>
                </c:pt>
                <c:pt idx="18">
                  <c:v>2.0699999999999998</c:v>
                </c:pt>
                <c:pt idx="19">
                  <c:v>2.1850000000000001</c:v>
                </c:pt>
                <c:pt idx="20">
                  <c:v>2.2999999999999998</c:v>
                </c:pt>
                <c:pt idx="21">
                  <c:v>2.415</c:v>
                </c:pt>
                <c:pt idx="22">
                  <c:v>2.5299999999999998</c:v>
                </c:pt>
                <c:pt idx="23">
                  <c:v>2.645</c:v>
                </c:pt>
                <c:pt idx="24">
                  <c:v>2.76</c:v>
                </c:pt>
                <c:pt idx="25">
                  <c:v>2.875</c:v>
                </c:pt>
                <c:pt idx="26">
                  <c:v>2.99</c:v>
                </c:pt>
                <c:pt idx="27">
                  <c:v>3.105</c:v>
                </c:pt>
                <c:pt idx="28">
                  <c:v>3.22</c:v>
                </c:pt>
                <c:pt idx="29">
                  <c:v>3.335</c:v>
                </c:pt>
                <c:pt idx="30">
                  <c:v>3.45</c:v>
                </c:pt>
                <c:pt idx="31">
                  <c:v>3.5649999999999999</c:v>
                </c:pt>
                <c:pt idx="32">
                  <c:v>3.68</c:v>
                </c:pt>
                <c:pt idx="33">
                  <c:v>3.7949999999999999</c:v>
                </c:pt>
                <c:pt idx="34">
                  <c:v>3.91</c:v>
                </c:pt>
                <c:pt idx="35">
                  <c:v>4.0250000000000004</c:v>
                </c:pt>
                <c:pt idx="36">
                  <c:v>4.1399999999999997</c:v>
                </c:pt>
                <c:pt idx="37">
                  <c:v>4.2549999999999999</c:v>
                </c:pt>
                <c:pt idx="38">
                  <c:v>4.37</c:v>
                </c:pt>
                <c:pt idx="39">
                  <c:v>4.4850000000000003</c:v>
                </c:pt>
                <c:pt idx="40">
                  <c:v>4.5999999999999996</c:v>
                </c:pt>
                <c:pt idx="41">
                  <c:v>4.7149999999999999</c:v>
                </c:pt>
                <c:pt idx="42">
                  <c:v>4.83</c:v>
                </c:pt>
                <c:pt idx="43">
                  <c:v>4.9450000000000003</c:v>
                </c:pt>
                <c:pt idx="44">
                  <c:v>5.0599999999999996</c:v>
                </c:pt>
                <c:pt idx="45">
                  <c:v>5.1749999999999998</c:v>
                </c:pt>
                <c:pt idx="46">
                  <c:v>5.29</c:v>
                </c:pt>
                <c:pt idx="47">
                  <c:v>5.4050000000000002</c:v>
                </c:pt>
                <c:pt idx="48">
                  <c:v>5.52</c:v>
                </c:pt>
                <c:pt idx="49">
                  <c:v>5.6349999999999998</c:v>
                </c:pt>
                <c:pt idx="50">
                  <c:v>5.75</c:v>
                </c:pt>
                <c:pt idx="51">
                  <c:v>5.8650000000000002</c:v>
                </c:pt>
                <c:pt idx="52">
                  <c:v>5.98</c:v>
                </c:pt>
                <c:pt idx="53">
                  <c:v>6.0949999999999998</c:v>
                </c:pt>
                <c:pt idx="54">
                  <c:v>6.21</c:v>
                </c:pt>
                <c:pt idx="55">
                  <c:v>6.3250000000000002</c:v>
                </c:pt>
                <c:pt idx="56">
                  <c:v>6.44</c:v>
                </c:pt>
                <c:pt idx="57">
                  <c:v>6.5549999999999997</c:v>
                </c:pt>
                <c:pt idx="58">
                  <c:v>6.67</c:v>
                </c:pt>
                <c:pt idx="59">
                  <c:v>6.7850000000000001</c:v>
                </c:pt>
                <c:pt idx="60">
                  <c:v>6.9</c:v>
                </c:pt>
                <c:pt idx="61">
                  <c:v>7.0149999999999997</c:v>
                </c:pt>
                <c:pt idx="62">
                  <c:v>7.13</c:v>
                </c:pt>
                <c:pt idx="63">
                  <c:v>7.2450000000000001</c:v>
                </c:pt>
                <c:pt idx="64">
                  <c:v>7.36</c:v>
                </c:pt>
                <c:pt idx="65">
                  <c:v>7.4749999999999996</c:v>
                </c:pt>
                <c:pt idx="66">
                  <c:v>7.59</c:v>
                </c:pt>
                <c:pt idx="67">
                  <c:v>7.7050000000000001</c:v>
                </c:pt>
                <c:pt idx="68">
                  <c:v>7.82</c:v>
                </c:pt>
                <c:pt idx="69">
                  <c:v>7.9349999999999996</c:v>
                </c:pt>
                <c:pt idx="70">
                  <c:v>8.0500000000000007</c:v>
                </c:pt>
                <c:pt idx="71">
                  <c:v>8.1649999999999991</c:v>
                </c:pt>
                <c:pt idx="72">
                  <c:v>8.2799999999999994</c:v>
                </c:pt>
                <c:pt idx="73">
                  <c:v>8.3949999999999996</c:v>
                </c:pt>
                <c:pt idx="74">
                  <c:v>8.51</c:v>
                </c:pt>
                <c:pt idx="75">
                  <c:v>8.625</c:v>
                </c:pt>
                <c:pt idx="76">
                  <c:v>8.74</c:v>
                </c:pt>
                <c:pt idx="77">
                  <c:v>8.8550000000000004</c:v>
                </c:pt>
                <c:pt idx="78">
                  <c:v>8.9700000000000006</c:v>
                </c:pt>
                <c:pt idx="79">
                  <c:v>9.0850000000000009</c:v>
                </c:pt>
                <c:pt idx="80">
                  <c:v>9.1999999999999993</c:v>
                </c:pt>
                <c:pt idx="81">
                  <c:v>9.3149999999999995</c:v>
                </c:pt>
                <c:pt idx="82">
                  <c:v>9.43</c:v>
                </c:pt>
                <c:pt idx="83">
                  <c:v>9.5449999999999999</c:v>
                </c:pt>
                <c:pt idx="84">
                  <c:v>9.66</c:v>
                </c:pt>
                <c:pt idx="85">
                  <c:v>9.7750000000000004</c:v>
                </c:pt>
                <c:pt idx="86">
                  <c:v>9.89</c:v>
                </c:pt>
                <c:pt idx="87">
                  <c:v>10.005000000000001</c:v>
                </c:pt>
                <c:pt idx="88">
                  <c:v>10.119999999999999</c:v>
                </c:pt>
                <c:pt idx="89">
                  <c:v>10.234999999999999</c:v>
                </c:pt>
                <c:pt idx="90">
                  <c:v>10.35</c:v>
                </c:pt>
                <c:pt idx="91">
                  <c:v>10.465</c:v>
                </c:pt>
                <c:pt idx="92">
                  <c:v>10.58</c:v>
                </c:pt>
                <c:pt idx="93">
                  <c:v>10.695</c:v>
                </c:pt>
                <c:pt idx="94">
                  <c:v>10.81</c:v>
                </c:pt>
                <c:pt idx="95">
                  <c:v>10.925000000000001</c:v>
                </c:pt>
                <c:pt idx="96">
                  <c:v>11.04</c:v>
                </c:pt>
                <c:pt idx="97">
                  <c:v>11.154999999999999</c:v>
                </c:pt>
                <c:pt idx="98">
                  <c:v>11.27</c:v>
                </c:pt>
                <c:pt idx="99">
                  <c:v>11.385</c:v>
                </c:pt>
                <c:pt idx="100">
                  <c:v>11.5</c:v>
                </c:pt>
                <c:pt idx="101">
                  <c:v>11.615</c:v>
                </c:pt>
                <c:pt idx="102">
                  <c:v>11.73</c:v>
                </c:pt>
                <c:pt idx="103">
                  <c:v>11.845000000000001</c:v>
                </c:pt>
                <c:pt idx="104">
                  <c:v>11.96</c:v>
                </c:pt>
                <c:pt idx="105">
                  <c:v>12.074999999999999</c:v>
                </c:pt>
                <c:pt idx="106">
                  <c:v>12.19</c:v>
                </c:pt>
                <c:pt idx="107">
                  <c:v>12.305</c:v>
                </c:pt>
                <c:pt idx="108">
                  <c:v>12.42</c:v>
                </c:pt>
                <c:pt idx="109">
                  <c:v>12.535</c:v>
                </c:pt>
                <c:pt idx="110">
                  <c:v>12.65</c:v>
                </c:pt>
                <c:pt idx="111">
                  <c:v>12.765000000000001</c:v>
                </c:pt>
                <c:pt idx="112">
                  <c:v>12.88</c:v>
                </c:pt>
                <c:pt idx="113">
                  <c:v>12.994999999999999</c:v>
                </c:pt>
                <c:pt idx="114">
                  <c:v>13.11</c:v>
                </c:pt>
              </c:numCache>
            </c:numRef>
          </c:xVal>
          <c:yVal>
            <c:numRef>
              <c:f>Sheet1!$C$2:$C$116</c:f>
              <c:numCache>
                <c:formatCode>General</c:formatCode>
                <c:ptCount val="115"/>
                <c:pt idx="0">
                  <c:v>0</c:v>
                </c:pt>
                <c:pt idx="1">
                  <c:v>2.0000000000000001E-4</c:v>
                </c:pt>
                <c:pt idx="2">
                  <c:v>8.9999999999999998E-4</c:v>
                </c:pt>
                <c:pt idx="3">
                  <c:v>2.0999999999999999E-3</c:v>
                </c:pt>
                <c:pt idx="4">
                  <c:v>3.7000000000000002E-3</c:v>
                </c:pt>
                <c:pt idx="5">
                  <c:v>5.7999999999999996E-3</c:v>
                </c:pt>
                <c:pt idx="6">
                  <c:v>8.3999999999999995E-3</c:v>
                </c:pt>
                <c:pt idx="7">
                  <c:v>1.14E-2</c:v>
                </c:pt>
                <c:pt idx="8">
                  <c:v>1.49E-2</c:v>
                </c:pt>
                <c:pt idx="9">
                  <c:v>1.89E-2</c:v>
                </c:pt>
                <c:pt idx="10">
                  <c:v>2.3199999999999998E-2</c:v>
                </c:pt>
                <c:pt idx="11">
                  <c:v>2.81E-2</c:v>
                </c:pt>
                <c:pt idx="12">
                  <c:v>3.3399999999999999E-2</c:v>
                </c:pt>
                <c:pt idx="13">
                  <c:v>3.9100000000000003E-2</c:v>
                </c:pt>
                <c:pt idx="14">
                  <c:v>4.5199999999999997E-2</c:v>
                </c:pt>
                <c:pt idx="15">
                  <c:v>5.1799999999999999E-2</c:v>
                </c:pt>
                <c:pt idx="16">
                  <c:v>5.8799999999999998E-2</c:v>
                </c:pt>
                <c:pt idx="17">
                  <c:v>6.6100000000000006E-2</c:v>
                </c:pt>
                <c:pt idx="18">
                  <c:v>7.3899999999999993E-2</c:v>
                </c:pt>
                <c:pt idx="19">
                  <c:v>8.2100000000000006E-2</c:v>
                </c:pt>
                <c:pt idx="20">
                  <c:v>9.0700000000000003E-2</c:v>
                </c:pt>
                <c:pt idx="21">
                  <c:v>9.9599999999999994E-2</c:v>
                </c:pt>
                <c:pt idx="22">
                  <c:v>0.1089</c:v>
                </c:pt>
                <c:pt idx="23">
                  <c:v>0.1186</c:v>
                </c:pt>
                <c:pt idx="24">
                  <c:v>0.12870000000000001</c:v>
                </c:pt>
                <c:pt idx="25">
                  <c:v>0.1391</c:v>
                </c:pt>
                <c:pt idx="26">
                  <c:v>0.14979999999999999</c:v>
                </c:pt>
                <c:pt idx="27">
                  <c:v>0.1608</c:v>
                </c:pt>
                <c:pt idx="28">
                  <c:v>0.17219999999999999</c:v>
                </c:pt>
                <c:pt idx="29">
                  <c:v>0.18390000000000001</c:v>
                </c:pt>
                <c:pt idx="30">
                  <c:v>0.1958</c:v>
                </c:pt>
                <c:pt idx="31">
                  <c:v>0.20810000000000001</c:v>
                </c:pt>
                <c:pt idx="32">
                  <c:v>0.22070000000000001</c:v>
                </c:pt>
                <c:pt idx="33">
                  <c:v>0.23350000000000001</c:v>
                </c:pt>
                <c:pt idx="34">
                  <c:v>0.24660000000000001</c:v>
                </c:pt>
                <c:pt idx="35">
                  <c:v>0.25990000000000002</c:v>
                </c:pt>
                <c:pt idx="36">
                  <c:v>0.27350000000000002</c:v>
                </c:pt>
                <c:pt idx="37">
                  <c:v>0.2873</c:v>
                </c:pt>
                <c:pt idx="38">
                  <c:v>0.3014</c:v>
                </c:pt>
                <c:pt idx="39">
                  <c:v>0.31569999999999998</c:v>
                </c:pt>
                <c:pt idx="40">
                  <c:v>0.33019999999999999</c:v>
                </c:pt>
                <c:pt idx="41">
                  <c:v>0.3448</c:v>
                </c:pt>
                <c:pt idx="42">
                  <c:v>0.35970000000000002</c:v>
                </c:pt>
                <c:pt idx="43">
                  <c:v>0.37469999999999998</c:v>
                </c:pt>
                <c:pt idx="44">
                  <c:v>0.38990000000000002</c:v>
                </c:pt>
                <c:pt idx="45">
                  <c:v>0.4052</c:v>
                </c:pt>
                <c:pt idx="46">
                  <c:v>0.42059999999999997</c:v>
                </c:pt>
                <c:pt idx="47">
                  <c:v>0.43619999999999998</c:v>
                </c:pt>
                <c:pt idx="48">
                  <c:v>0.45190000000000002</c:v>
                </c:pt>
                <c:pt idx="49">
                  <c:v>0.4677</c:v>
                </c:pt>
                <c:pt idx="50">
                  <c:v>0.48349999999999999</c:v>
                </c:pt>
                <c:pt idx="51">
                  <c:v>0.49940000000000001</c:v>
                </c:pt>
                <c:pt idx="52">
                  <c:v>0.51529999999999998</c:v>
                </c:pt>
                <c:pt idx="53">
                  <c:v>0.53120000000000001</c:v>
                </c:pt>
                <c:pt idx="54">
                  <c:v>0.54720000000000002</c:v>
                </c:pt>
                <c:pt idx="55">
                  <c:v>0.56320000000000003</c:v>
                </c:pt>
                <c:pt idx="56">
                  <c:v>0.57909999999999995</c:v>
                </c:pt>
                <c:pt idx="57">
                  <c:v>0.59499999999999997</c:v>
                </c:pt>
                <c:pt idx="58">
                  <c:v>0.6109</c:v>
                </c:pt>
                <c:pt idx="59">
                  <c:v>0.62670000000000003</c:v>
                </c:pt>
                <c:pt idx="60">
                  <c:v>0.64239999999999997</c:v>
                </c:pt>
                <c:pt idx="61">
                  <c:v>0.65810000000000002</c:v>
                </c:pt>
                <c:pt idx="62">
                  <c:v>0.67349999999999999</c:v>
                </c:pt>
                <c:pt idx="63">
                  <c:v>0.68889999999999996</c:v>
                </c:pt>
                <c:pt idx="64">
                  <c:v>0.70399999999999996</c:v>
                </c:pt>
                <c:pt idx="65">
                  <c:v>0.71899999999999997</c:v>
                </c:pt>
                <c:pt idx="66">
                  <c:v>0.73380000000000001</c:v>
                </c:pt>
                <c:pt idx="67">
                  <c:v>0.74839999999999995</c:v>
                </c:pt>
                <c:pt idx="68">
                  <c:v>0.76280000000000003</c:v>
                </c:pt>
                <c:pt idx="69">
                  <c:v>0.77690000000000003</c:v>
                </c:pt>
                <c:pt idx="70">
                  <c:v>0.79069999999999996</c:v>
                </c:pt>
                <c:pt idx="71">
                  <c:v>0.80430000000000001</c:v>
                </c:pt>
                <c:pt idx="72">
                  <c:v>0.8175</c:v>
                </c:pt>
                <c:pt idx="73">
                  <c:v>0.83040000000000003</c:v>
                </c:pt>
                <c:pt idx="74">
                  <c:v>0.84289999999999998</c:v>
                </c:pt>
                <c:pt idx="75">
                  <c:v>0.85509999999999997</c:v>
                </c:pt>
                <c:pt idx="76">
                  <c:v>0.8669</c:v>
                </c:pt>
                <c:pt idx="77">
                  <c:v>0.87829999999999997</c:v>
                </c:pt>
                <c:pt idx="78">
                  <c:v>0.88929999999999998</c:v>
                </c:pt>
                <c:pt idx="79">
                  <c:v>0.89990000000000003</c:v>
                </c:pt>
                <c:pt idx="80">
                  <c:v>0.91</c:v>
                </c:pt>
                <c:pt idx="81">
                  <c:v>0.91969999999999996</c:v>
                </c:pt>
                <c:pt idx="82">
                  <c:v>0.92879999999999996</c:v>
                </c:pt>
                <c:pt idx="83">
                  <c:v>0.93730000000000002</c:v>
                </c:pt>
                <c:pt idx="84">
                  <c:v>0.94530000000000003</c:v>
                </c:pt>
                <c:pt idx="85">
                  <c:v>0.9526</c:v>
                </c:pt>
                <c:pt idx="86">
                  <c:v>0.95930000000000004</c:v>
                </c:pt>
                <c:pt idx="87">
                  <c:v>0.96540000000000004</c:v>
                </c:pt>
                <c:pt idx="88">
                  <c:v>0.97070000000000001</c:v>
                </c:pt>
                <c:pt idx="89">
                  <c:v>0.97550000000000003</c:v>
                </c:pt>
                <c:pt idx="90">
                  <c:v>0.97960000000000003</c:v>
                </c:pt>
                <c:pt idx="91">
                  <c:v>0.98319999999999996</c:v>
                </c:pt>
                <c:pt idx="92">
                  <c:v>0.98619999999999997</c:v>
                </c:pt>
                <c:pt idx="93">
                  <c:v>0.98870000000000002</c:v>
                </c:pt>
                <c:pt idx="94">
                  <c:v>0.9909</c:v>
                </c:pt>
                <c:pt idx="95">
                  <c:v>0.99260000000000004</c:v>
                </c:pt>
                <c:pt idx="96">
                  <c:v>0.99399999999999999</c:v>
                </c:pt>
                <c:pt idx="97">
                  <c:v>0.99519999999999997</c:v>
                </c:pt>
                <c:pt idx="98">
                  <c:v>0.99609999999999999</c:v>
                </c:pt>
                <c:pt idx="99">
                  <c:v>0.99690000000000001</c:v>
                </c:pt>
                <c:pt idx="100">
                  <c:v>0.99750000000000005</c:v>
                </c:pt>
                <c:pt idx="101">
                  <c:v>0.998</c:v>
                </c:pt>
                <c:pt idx="102">
                  <c:v>0.99839999999999995</c:v>
                </c:pt>
                <c:pt idx="103">
                  <c:v>0.99870000000000003</c:v>
                </c:pt>
                <c:pt idx="104">
                  <c:v>0.99890000000000001</c:v>
                </c:pt>
                <c:pt idx="105">
                  <c:v>0.99919999999999998</c:v>
                </c:pt>
                <c:pt idx="106">
                  <c:v>0.99929999999999997</c:v>
                </c:pt>
                <c:pt idx="107">
                  <c:v>0.99950000000000006</c:v>
                </c:pt>
                <c:pt idx="108">
                  <c:v>0.99960000000000004</c:v>
                </c:pt>
                <c:pt idx="109">
                  <c:v>0.99970000000000003</c:v>
                </c:pt>
                <c:pt idx="110">
                  <c:v>0.99980000000000002</c:v>
                </c:pt>
                <c:pt idx="111">
                  <c:v>0.99980000000000002</c:v>
                </c:pt>
                <c:pt idx="112">
                  <c:v>0.99990000000000001</c:v>
                </c:pt>
                <c:pt idx="113">
                  <c:v>0.99990000000000001</c:v>
                </c:pt>
                <c:pt idx="114">
                  <c:v>1</c:v>
                </c:pt>
              </c:numCache>
            </c:numRef>
          </c:yVal>
          <c:smooth val="1"/>
          <c:extLst xmlns:c16r2="http://schemas.microsoft.com/office/drawing/2015/06/chart">
            <c:ext xmlns:c16="http://schemas.microsoft.com/office/drawing/2014/chart" uri="{C3380CC4-5D6E-409C-BE32-E72D297353CC}">
              <c16:uniqueId val="{00000001-28B3-4655-AE3C-768E68513F1E}"/>
            </c:ext>
          </c:extLst>
        </c:ser>
        <c:dLbls>
          <c:showLegendKey val="0"/>
          <c:showVal val="0"/>
          <c:showCatName val="0"/>
          <c:showSerName val="0"/>
          <c:showPercent val="0"/>
          <c:showBubbleSize val="0"/>
        </c:dLbls>
        <c:axId val="119148928"/>
        <c:axId val="119150464"/>
      </c:scatterChart>
      <c:valAx>
        <c:axId val="119148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50464"/>
        <c:crosses val="autoZero"/>
        <c:crossBetween val="midCat"/>
      </c:valAx>
      <c:valAx>
        <c:axId val="1191504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489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12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1136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fld id="{D0EAD65D-DE42-4432-AD01-D2456E676EEE}" type="slidenum">
              <a:rPr lang="de-CH" smtClean="0"/>
              <a:pPr/>
              <a:t>1</a:t>
            </a:fld>
            <a:endParaRPr lang="de-CH"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A3A923B-E6B0-4E36-BCE5-0F4B8A357033}" type="slidenum">
              <a:rPr lang="en-GB" smtClean="0">
                <a:solidFill>
                  <a:prstClr val="black"/>
                </a:solidFill>
                <a:latin typeface="Calibri"/>
              </a:rPr>
              <a:pPr/>
              <a:t>10</a:t>
            </a:fld>
            <a:endParaRPr lang="en-GB">
              <a:solidFill>
                <a:prstClr val="black"/>
              </a:solidFill>
              <a:latin typeface="Calibri"/>
            </a:endParaRPr>
          </a:p>
        </p:txBody>
      </p:sp>
    </p:spTree>
    <p:extLst>
      <p:ext uri="{BB962C8B-B14F-4D97-AF65-F5344CB8AC3E}">
        <p14:creationId xmlns:p14="http://schemas.microsoft.com/office/powerpoint/2010/main" val="115029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A3A923B-E6B0-4E36-BCE5-0F4B8A357033}"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398088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fld id="{D0EAD65D-DE42-4432-AD01-D2456E676EEE}" type="slidenum">
              <a:rPr lang="de-CH" smtClean="0"/>
              <a:pPr/>
              <a:t>35</a:t>
            </a:fld>
            <a:endParaRPr lang="de-CH" dirty="0"/>
          </a:p>
        </p:txBody>
      </p:sp>
    </p:spTree>
    <p:extLst>
      <p:ext uri="{BB962C8B-B14F-4D97-AF65-F5344CB8AC3E}">
        <p14:creationId xmlns:p14="http://schemas.microsoft.com/office/powerpoint/2010/main" val="271084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A3A923B-E6B0-4E36-BCE5-0F4B8A357033}" type="slidenum">
              <a:rPr lang="en-GB" smtClean="0">
                <a:solidFill>
                  <a:prstClr val="black"/>
                </a:solidFill>
                <a:latin typeface="Calibri"/>
              </a:rPr>
              <a:pPr/>
              <a:t>37</a:t>
            </a:fld>
            <a:endParaRPr lang="en-GB" dirty="0">
              <a:solidFill>
                <a:prstClr val="black"/>
              </a:solidFill>
              <a:latin typeface="Calibri"/>
            </a:endParaRPr>
          </a:p>
        </p:txBody>
      </p:sp>
    </p:spTree>
    <p:extLst>
      <p:ext uri="{BB962C8B-B14F-4D97-AF65-F5344CB8AC3E}">
        <p14:creationId xmlns:p14="http://schemas.microsoft.com/office/powerpoint/2010/main" val="2235537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404600" y="5733542"/>
            <a:ext cx="7488000" cy="431838"/>
          </a:xfrm>
        </p:spPr>
        <p:txBody>
          <a:bodyPr tIns="0" anchor="b" anchorCtr="0"/>
          <a:lstStyle>
            <a:lvl1pPr>
              <a:defRPr sz="3000"/>
            </a:lvl1pPr>
          </a:lstStyle>
          <a:p>
            <a:r>
              <a:rPr lang="en-GB" noProof="0" dirty="0" smtClean="0"/>
              <a:t>Click to edit</a:t>
            </a:r>
            <a:endParaRPr lang="en-GB" noProof="0" dirty="0"/>
          </a:p>
        </p:txBody>
      </p:sp>
      <p:sp>
        <p:nvSpPr>
          <p:cNvPr id="3" name="Untertitel 2"/>
          <p:cNvSpPr>
            <a:spLocks noGrp="1"/>
          </p:cNvSpPr>
          <p:nvPr>
            <p:ph type="subTitle" idx="1" hasCustomPrompt="1"/>
          </p:nvPr>
        </p:nvSpPr>
        <p:spPr>
          <a:xfrm>
            <a:off x="1403350" y="6210000"/>
            <a:ext cx="5832475" cy="576080"/>
          </a:xfrm>
        </p:spPr>
        <p:txBody>
          <a:bodyPr bIns="0" anchor="t" anchorCtr="0"/>
          <a:lstStyle>
            <a:lvl1pPr marL="0" indent="0" algn="l">
              <a:buNone/>
              <a:defRPr sz="1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err="1" smtClean="0"/>
              <a:t>author</a:t>
            </a:r>
            <a:endParaRPr lang="en-GB" noProof="0" dirty="0"/>
          </a:p>
        </p:txBody>
      </p:sp>
      <p:sp>
        <p:nvSpPr>
          <p:cNvPr id="4" name="Datumsplatzhalter 3"/>
          <p:cNvSpPr>
            <a:spLocks noGrp="1"/>
          </p:cNvSpPr>
          <p:nvPr>
            <p:ph type="dt" sz="half" idx="10"/>
          </p:nvPr>
        </p:nvSpPr>
        <p:spPr>
          <a:xfrm>
            <a:off x="8162269" y="6516000"/>
            <a:ext cx="731245" cy="143658"/>
          </a:xfrm>
        </p:spPr>
        <p:txBody>
          <a:bodyPr/>
          <a:lstStyle/>
          <a:p>
            <a:fld id="{04C967FF-CEB7-4A72-AB79-8580B342A75D}" type="datetime1">
              <a:rPr lang="de-CH" smtClean="0"/>
              <a:t>03.10.2017</a:t>
            </a:fld>
            <a:endParaRPr lang="de-CH"/>
          </a:p>
        </p:txBody>
      </p:sp>
      <p:grpSp>
        <p:nvGrpSpPr>
          <p:cNvPr id="6" name="Gruppieren 5"/>
          <p:cNvGrpSpPr/>
          <p:nvPr/>
        </p:nvGrpSpPr>
        <p:grpSpPr>
          <a:xfrm>
            <a:off x="0" y="5229250"/>
            <a:ext cx="1177925" cy="1628750"/>
            <a:chOff x="0" y="5229250"/>
            <a:chExt cx="1177925" cy="1628750"/>
          </a:xfrm>
        </p:grpSpPr>
        <p:sp>
          <p:nvSpPr>
            <p:cNvPr id="15" name="Rechteck 14"/>
            <p:cNvSpPr/>
            <p:nvPr userDrawn="1"/>
          </p:nvSpPr>
          <p:spPr>
            <a:xfrm>
              <a:off x="474941" y="5229250"/>
              <a:ext cx="702984"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Rechteck 15"/>
            <p:cNvSpPr/>
            <p:nvPr userDrawn="1"/>
          </p:nvSpPr>
          <p:spPr>
            <a:xfrm>
              <a:off x="0" y="5518247"/>
              <a:ext cx="474941" cy="1969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Rechteck 16"/>
            <p:cNvSpPr/>
            <p:nvPr userDrawn="1"/>
          </p:nvSpPr>
          <p:spPr>
            <a:xfrm>
              <a:off x="0" y="5714902"/>
              <a:ext cx="474941" cy="114309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grpSp>
      <p:pic>
        <p:nvPicPr>
          <p:cNvPr id="18" name="Grafi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450" y="1484313"/>
            <a:ext cx="7704409" cy="3746845"/>
          </a:xfrm>
          <a:prstGeom prst="rect">
            <a:avLst/>
          </a:prstGeom>
        </p:spPr>
      </p:pic>
      <p:pic>
        <p:nvPicPr>
          <p:cNvPr id="1027" name="Grafik 1"/>
          <p:cNvPicPr>
            <a:picLocks noChangeAspect="1" noChangeArrowheads="1"/>
          </p:cNvPicPr>
          <p:nvPr userDrawn="1"/>
        </p:nvPicPr>
        <p:blipFill>
          <a:blip r:embed="rId3">
            <a:extLst>
              <a:ext uri="{28A0092B-C50C-407E-A947-70E740481C1C}">
                <a14:useLocalDpi xmlns:a14="http://schemas.microsoft.com/office/drawing/2010/main" val="0"/>
              </a:ext>
            </a:extLst>
          </a:blip>
          <a:srcRect l="3987" t="32669" r="31419" b="52391"/>
          <a:stretch>
            <a:fillRect/>
          </a:stretch>
        </p:blipFill>
        <p:spPr bwMode="auto">
          <a:xfrm>
            <a:off x="777407" y="447614"/>
            <a:ext cx="38481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5822" b="6747"/>
          <a:stretch/>
        </p:blipFill>
        <p:spPr>
          <a:xfrm>
            <a:off x="1177925" y="1484313"/>
            <a:ext cx="7714555" cy="3744887"/>
          </a:xfrm>
          <a:prstGeom prst="rect">
            <a:avLst/>
          </a:prstGeom>
          <a:ln w="25400">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7DEC49F-5EB4-4C02-96C3-FAC31CFAB261}" type="datetime1">
              <a:rPr lang="de-CH" smtClean="0">
                <a:solidFill>
                  <a:prstClr val="black">
                    <a:lumMod val="50000"/>
                    <a:lumOff val="50000"/>
                  </a:prstClr>
                </a:solidFill>
              </a:rPr>
              <a:t>03.10.2017</a:t>
            </a:fld>
            <a:endParaRPr lang="de-CH">
              <a:solidFill>
                <a:prstClr val="black">
                  <a:lumMod val="50000"/>
                  <a:lumOff val="50000"/>
                </a:prstClr>
              </a:solidFill>
            </a:endParaRPr>
          </a:p>
        </p:txBody>
      </p:sp>
      <p:sp>
        <p:nvSpPr>
          <p:cNvPr id="5" name="Fußzeilenplatzhalter 4"/>
          <p:cNvSpPr>
            <a:spLocks noGrp="1"/>
          </p:cNvSpPr>
          <p:nvPr>
            <p:ph type="ftr" sz="quarter" idx="11"/>
          </p:nvPr>
        </p:nvSpPr>
        <p:spPr/>
        <p:txBody>
          <a:bodyPr/>
          <a:lstStyle>
            <a:lvl1pPr algn="r">
              <a:defRPr/>
            </a:lvl1pPr>
          </a:lstStyle>
          <a:p>
            <a:r>
              <a:rPr lang="en-GB" smtClean="0">
                <a:solidFill>
                  <a:prstClr val="black">
                    <a:lumMod val="50000"/>
                    <a:lumOff val="50000"/>
                  </a:prstClr>
                </a:solidFill>
              </a:rPr>
              <a:t>EMPIR JRP 14IND13 PhotInd 27th month meeting / 4-5.10.2017 / Bern</a:t>
            </a:r>
            <a:endParaRPr lang="de-CH" dirty="0">
              <a:solidFill>
                <a:prstClr val="black">
                  <a:lumMod val="50000"/>
                  <a:lumOff val="50000"/>
                </a:prstClr>
              </a:solidFill>
            </a:endParaRPr>
          </a:p>
        </p:txBody>
      </p:sp>
      <p:sp>
        <p:nvSpPr>
          <p:cNvPr id="6" name="Foliennummernplatzhalter 5"/>
          <p:cNvSpPr>
            <a:spLocks noGrp="1"/>
          </p:cNvSpPr>
          <p:nvPr>
            <p:ph type="sldNum" sz="quarter" idx="12"/>
          </p:nvPr>
        </p:nvSpPr>
        <p:spPr/>
        <p:txBody>
          <a:bodyPr/>
          <a:lstStyle/>
          <a:p>
            <a:fld id="{50920020-C4C3-416C-933F-2D0F93692610}" type="slidenum">
              <a:rPr lang="de-CH" smtClean="0">
                <a:solidFill>
                  <a:prstClr val="black">
                    <a:lumMod val="50000"/>
                    <a:lumOff val="50000"/>
                  </a:prstClr>
                </a:solidFill>
              </a:rPr>
              <a:pPr/>
              <a:t>‹Nr.›</a:t>
            </a:fld>
            <a:endParaRPr lang="de-CH" dirty="0">
              <a:solidFill>
                <a:prstClr val="black">
                  <a:lumMod val="50000"/>
                  <a:lumOff val="50000"/>
                </a:prstClr>
              </a:solidFill>
            </a:endParaRP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
        <p:nvSpPr>
          <p:cNvPr id="9" name="Inhaltsplatzhalter 2"/>
          <p:cNvSpPr>
            <a:spLocks noGrp="1"/>
          </p:cNvSpPr>
          <p:nvPr>
            <p:ph idx="1" hasCustomPrompt="1"/>
          </p:nvPr>
        </p:nvSpPr>
        <p:spPr>
          <a:xfrm>
            <a:off x="1403349" y="1484730"/>
            <a:ext cx="7489825" cy="4896680"/>
          </a:xfrm>
        </p:spPr>
        <p:txBody>
          <a:bodyPr/>
          <a:lstStyle>
            <a:lvl1pPr marL="342900" indent="-342900">
              <a:spcAft>
                <a:spcPts val="600"/>
              </a:spcAft>
              <a:buClr>
                <a:schemeClr val="bg1">
                  <a:lumMod val="50000"/>
                </a:schemeClr>
              </a:buClr>
              <a:buFont typeface="Wingdings" panose="05000000000000000000" pitchFamily="2" charset="2"/>
              <a:buChar char="§"/>
              <a:defRPr sz="2000" baseline="0"/>
            </a:lvl1pPr>
            <a:lvl2pPr marL="288000" indent="-288000">
              <a:spcAft>
                <a:spcPts val="600"/>
              </a:spcAft>
              <a:buClrTx/>
              <a:buFont typeface="+mj-lt"/>
              <a:buAutoNum type="arabicPeriod"/>
              <a:defRPr b="1">
                <a:solidFill>
                  <a:schemeClr val="tx2"/>
                </a:solidFill>
              </a:defRPr>
            </a:lvl2pPr>
            <a:lvl3pPr>
              <a:spcAft>
                <a:spcPts val="600"/>
              </a:spcAft>
              <a:defRPr/>
            </a:lvl3pPr>
            <a:lvl4pPr>
              <a:spcAft>
                <a:spcPts val="600"/>
              </a:spcAft>
              <a:defRPr/>
            </a:lvl4pPr>
            <a:lvl5pPr>
              <a:spcAft>
                <a:spcPts val="600"/>
              </a:spcAft>
              <a:buClr>
                <a:schemeClr val="tx1">
                  <a:lumMod val="50000"/>
                  <a:lumOff val="50000"/>
                </a:schemeClr>
              </a:buClr>
              <a:buFont typeface="Wingdings" pitchFamily="2" charset="2"/>
              <a:buChar char="§"/>
              <a:defRPr/>
            </a:lvl5pPr>
          </a:lstStyle>
          <a:p>
            <a:pPr lvl="0"/>
            <a:r>
              <a:rPr lang="de-CH" dirty="0" err="1" smtClean="0"/>
              <a:t>Object</a:t>
            </a:r>
            <a:endParaRPr lang="de-CH" dirty="0"/>
          </a:p>
        </p:txBody>
      </p:sp>
      <p:sp>
        <p:nvSpPr>
          <p:cNvPr id="10" name="Titel 1"/>
          <p:cNvSpPr>
            <a:spLocks noGrp="1"/>
          </p:cNvSpPr>
          <p:nvPr>
            <p:ph type="title" hasCustomPrompt="1"/>
          </p:nvPr>
        </p:nvSpPr>
        <p:spPr>
          <a:xfrm>
            <a:off x="1403349" y="548600"/>
            <a:ext cx="7489825" cy="792838"/>
          </a:xfrm>
        </p:spPr>
        <p:txBody>
          <a:bodyPr/>
          <a:lstStyle>
            <a:lvl1pPr>
              <a:defRPr/>
            </a:lvl1pPr>
          </a:lstStyle>
          <a:p>
            <a:r>
              <a:rPr lang="de-DE" dirty="0" smtClean="0"/>
              <a:t>Titel durch Klicken hinzufügen</a:t>
            </a:r>
            <a:endParaRPr lang="de-CH" dirty="0"/>
          </a:p>
        </p:txBody>
      </p:sp>
    </p:spTree>
    <p:extLst>
      <p:ext uri="{BB962C8B-B14F-4D97-AF65-F5344CB8AC3E}">
        <p14:creationId xmlns:p14="http://schemas.microsoft.com/office/powerpoint/2010/main" val="31790828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600"/>
            </a:lvl1pPr>
          </a:lstStyle>
          <a:p>
            <a:r>
              <a:rPr lang="en-US" smtClean="0"/>
              <a:t>Click to edit Master title style</a:t>
            </a:r>
            <a:endParaRPr lang="de-CH" dirty="0"/>
          </a:p>
        </p:txBody>
      </p:sp>
      <p:sp>
        <p:nvSpPr>
          <p:cNvPr id="10" name="Datumsplatzhalter 9"/>
          <p:cNvSpPr>
            <a:spLocks noGrp="1"/>
          </p:cNvSpPr>
          <p:nvPr>
            <p:ph type="dt" sz="half" idx="10"/>
          </p:nvPr>
        </p:nvSpPr>
        <p:spPr/>
        <p:txBody>
          <a:bodyPr/>
          <a:lstStyle/>
          <a:p>
            <a:fld id="{8D7C9431-8123-4134-85FB-2DE7B1791DD6}" type="datetime1">
              <a:rPr lang="de-CH" smtClean="0">
                <a:solidFill>
                  <a:prstClr val="black">
                    <a:lumMod val="50000"/>
                    <a:lumOff val="50000"/>
                  </a:prstClr>
                </a:solidFill>
              </a:rPr>
              <a:t>03.10.2017</a:t>
            </a:fld>
            <a:endParaRPr lang="de-CH">
              <a:solidFill>
                <a:prstClr val="black">
                  <a:lumMod val="50000"/>
                  <a:lumOff val="50000"/>
                </a:prstClr>
              </a:solidFill>
            </a:endParaRPr>
          </a:p>
        </p:txBody>
      </p:sp>
      <p:sp>
        <p:nvSpPr>
          <p:cNvPr id="11" name="Fußzeilenplatzhalter 10"/>
          <p:cNvSpPr>
            <a:spLocks noGrp="1"/>
          </p:cNvSpPr>
          <p:nvPr>
            <p:ph type="ftr" sz="quarter" idx="11"/>
          </p:nvPr>
        </p:nvSpPr>
        <p:spPr/>
        <p:txBody>
          <a:bodyPr/>
          <a:lstStyle>
            <a:lvl1pPr algn="r">
              <a:defRPr/>
            </a:lvl1pPr>
          </a:lstStyle>
          <a:p>
            <a:r>
              <a:rPr lang="en-GB" smtClean="0">
                <a:solidFill>
                  <a:prstClr val="black">
                    <a:lumMod val="50000"/>
                    <a:lumOff val="50000"/>
                  </a:prstClr>
                </a:solidFill>
              </a:rPr>
              <a:t>EMPIR JRP 14IND13 PhotInd 27th month meeting / 4-5.10.2017 / Bern</a:t>
            </a:r>
            <a:endParaRPr lang="de-CH" dirty="0">
              <a:solidFill>
                <a:prstClr val="black">
                  <a:lumMod val="50000"/>
                  <a:lumOff val="50000"/>
                </a:prstClr>
              </a:solidFill>
            </a:endParaRPr>
          </a:p>
        </p:txBody>
      </p:sp>
      <p:sp>
        <p:nvSpPr>
          <p:cNvPr id="12" name="Foliennummernplatzhalter 11"/>
          <p:cNvSpPr>
            <a:spLocks noGrp="1"/>
          </p:cNvSpPr>
          <p:nvPr>
            <p:ph type="sldNum" sz="quarter" idx="12"/>
          </p:nvPr>
        </p:nvSpPr>
        <p:spPr/>
        <p:txBody>
          <a:bodyPr/>
          <a:lstStyle/>
          <a:p>
            <a:fld id="{50920020-C4C3-416C-933F-2D0F93692610}" type="slidenum">
              <a:rPr lang="de-CH" smtClean="0">
                <a:solidFill>
                  <a:prstClr val="black">
                    <a:lumMod val="50000"/>
                    <a:lumOff val="50000"/>
                  </a:prstClr>
                </a:solidFill>
              </a:rPr>
              <a:pPr/>
              <a:t>‹Nr.›</a:t>
            </a:fld>
            <a:endParaRPr lang="de-CH">
              <a:solidFill>
                <a:prstClr val="black">
                  <a:lumMod val="50000"/>
                  <a:lumOff val="50000"/>
                </a:prstClr>
              </a:solidFill>
            </a:endParaRPr>
          </a:p>
        </p:txBody>
      </p:sp>
      <p:sp>
        <p:nvSpPr>
          <p:cNvPr id="5" name="Inhaltsplatzhalter 4"/>
          <p:cNvSpPr>
            <a:spLocks noGrp="1"/>
          </p:cNvSpPr>
          <p:nvPr>
            <p:ph sz="quarter" idx="13" hasCustomPrompt="1"/>
          </p:nvPr>
        </p:nvSpPr>
        <p:spPr/>
        <p:txBody>
          <a:bodyPr/>
          <a:lstStyle>
            <a:lvl1pPr>
              <a:defRPr sz="2400" b="0" baseline="0"/>
            </a:lvl1pPr>
            <a:lvl2pPr marL="630900" indent="-342900">
              <a:spcAft>
                <a:spcPts val="0"/>
              </a:spcAft>
              <a:buFont typeface="+mj-lt"/>
              <a:buAutoNum type="alphaLcPeriod"/>
              <a:defRPr sz="1600"/>
            </a:lvl2pPr>
            <a:lvl3pPr marL="893763" indent="-249238">
              <a:buClr>
                <a:schemeClr val="bg1">
                  <a:lumMod val="50000"/>
                </a:schemeClr>
              </a:buClr>
              <a:buFont typeface="Arial" panose="020B0604020202020204" pitchFamily="34" charset="0"/>
              <a:buChar char="•"/>
              <a:defRPr sz="2400" b="0" baseline="0">
                <a:solidFill>
                  <a:schemeClr val="tx1"/>
                </a:solidFill>
              </a:defRPr>
            </a:lvl3pPr>
            <a:lvl4pPr marL="1177925" indent="-285750">
              <a:buClr>
                <a:schemeClr val="bg1">
                  <a:lumMod val="50000"/>
                </a:schemeClr>
              </a:buClr>
              <a:buFont typeface="Symbol" panose="05050102010706020507" pitchFamily="18" charset="2"/>
              <a:buChar char="-"/>
              <a:defRPr sz="2200"/>
            </a:lvl4pPr>
            <a:lvl5pPr marL="1450975" indent="-285750">
              <a:buClr>
                <a:schemeClr val="bg1">
                  <a:lumMod val="50000"/>
                </a:schemeClr>
              </a:buClr>
              <a:buSzPct val="70000"/>
              <a:buFont typeface="Wingdings" panose="05000000000000000000" pitchFamily="2" charset="2"/>
              <a:buChar char="§"/>
              <a:defRPr sz="2200"/>
            </a:lvl5pPr>
            <a:lvl6pPr marL="895350" indent="-1588">
              <a:lnSpc>
                <a:spcPct val="100000"/>
              </a:lnSpc>
              <a:spcAft>
                <a:spcPts val="0"/>
              </a:spcAft>
              <a:defRPr lang="de-CH" sz="1800" kern="1200" dirty="0" smtClean="0">
                <a:solidFill>
                  <a:schemeClr val="tx1"/>
                </a:solidFill>
                <a:latin typeface="+mn-lt"/>
                <a:ea typeface="+mn-ea"/>
                <a:cs typeface="+mn-cs"/>
              </a:defRPr>
            </a:lvl6pPr>
            <a:lvl7pPr marL="1163638" indent="-250825">
              <a:buNone/>
              <a:defRPr sz="1600"/>
            </a:lvl7pPr>
            <a:lvl8pPr marL="1177925" indent="0">
              <a:spcBef>
                <a:spcPts val="0"/>
              </a:spcBef>
              <a:spcAft>
                <a:spcPts val="600"/>
              </a:spcAft>
              <a:buClr>
                <a:schemeClr val="bg1">
                  <a:lumMod val="50000"/>
                </a:schemeClr>
              </a:buClr>
              <a:buFont typeface="Arial" panose="020B0604020202020204" pitchFamily="34" charset="0"/>
              <a:buNone/>
              <a:defRPr/>
            </a:lvl8pPr>
          </a:lstStyle>
          <a:p>
            <a:pPr>
              <a:spcAft>
                <a:spcPts val="0"/>
              </a:spcAft>
            </a:pPr>
            <a:r>
              <a:rPr lang="de-CH" sz="1800" dirty="0" smtClean="0"/>
              <a:t>Level 1</a:t>
            </a:r>
          </a:p>
          <a:p>
            <a:pPr>
              <a:spcAft>
                <a:spcPts val="600"/>
              </a:spcAft>
            </a:pPr>
            <a:r>
              <a:rPr lang="de-CH" sz="1800" dirty="0" smtClean="0"/>
              <a:t>Level 1</a:t>
            </a:r>
          </a:p>
          <a:p>
            <a:pPr lvl="1">
              <a:spcAft>
                <a:spcPts val="600"/>
              </a:spcAft>
            </a:pPr>
            <a:r>
              <a:rPr lang="de-CH" sz="1800" dirty="0" smtClean="0"/>
              <a:t>Level 2</a:t>
            </a:r>
          </a:p>
          <a:p>
            <a:pPr lvl="1">
              <a:spcAft>
                <a:spcPts val="600"/>
              </a:spcAft>
            </a:pPr>
            <a:r>
              <a:rPr lang="de-CH" sz="1800" dirty="0" smtClean="0"/>
              <a:t>Level 2</a:t>
            </a:r>
          </a:p>
          <a:p>
            <a:pPr lvl="2">
              <a:spcAft>
                <a:spcPts val="600"/>
              </a:spcAft>
            </a:pPr>
            <a:r>
              <a:rPr lang="de-CH" sz="1800" dirty="0" smtClean="0"/>
              <a:t>Level 3</a:t>
            </a:r>
          </a:p>
          <a:p>
            <a:pPr lvl="2">
              <a:spcAft>
                <a:spcPts val="600"/>
              </a:spcAft>
            </a:pPr>
            <a:r>
              <a:rPr lang="de-CH" sz="1800" dirty="0" smtClean="0"/>
              <a:t>Level 3</a:t>
            </a:r>
          </a:p>
          <a:p>
            <a:pPr lvl="3">
              <a:spcAft>
                <a:spcPts val="600"/>
              </a:spcAft>
            </a:pPr>
            <a:r>
              <a:rPr lang="de-CH" sz="1800" dirty="0" smtClean="0"/>
              <a:t>Level 4</a:t>
            </a:r>
          </a:p>
          <a:p>
            <a:pPr lvl="3">
              <a:spcAft>
                <a:spcPts val="600"/>
              </a:spcAft>
            </a:pPr>
            <a:r>
              <a:rPr lang="de-CH" sz="1800" dirty="0" smtClean="0"/>
              <a:t>Level 4</a:t>
            </a:r>
          </a:p>
          <a:p>
            <a:pPr lvl="4">
              <a:spcAft>
                <a:spcPts val="600"/>
              </a:spcAft>
            </a:pPr>
            <a:r>
              <a:rPr lang="de-CH" sz="1800" dirty="0" smtClean="0"/>
              <a:t>Level 5</a:t>
            </a:r>
          </a:p>
          <a:p>
            <a:pPr lvl="4">
              <a:spcAft>
                <a:spcPts val="600"/>
              </a:spcAft>
            </a:pPr>
            <a:r>
              <a:rPr lang="de-CH" sz="1800" dirty="0" smtClean="0"/>
              <a:t>Level 5</a:t>
            </a: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29399101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600"/>
            </a:lvl1pPr>
          </a:lstStyle>
          <a:p>
            <a:r>
              <a:rPr lang="en-US" smtClean="0"/>
              <a:t>Click to edit Master title style</a:t>
            </a:r>
            <a:endParaRPr lang="de-CH" dirty="0"/>
          </a:p>
        </p:txBody>
      </p:sp>
      <p:sp>
        <p:nvSpPr>
          <p:cNvPr id="10" name="Datumsplatzhalter 9"/>
          <p:cNvSpPr>
            <a:spLocks noGrp="1"/>
          </p:cNvSpPr>
          <p:nvPr>
            <p:ph type="dt" sz="half" idx="10"/>
          </p:nvPr>
        </p:nvSpPr>
        <p:spPr/>
        <p:txBody>
          <a:bodyPr/>
          <a:lstStyle/>
          <a:p>
            <a:fld id="{23E3566D-6DEA-4AC4-9031-06B862FE3156}" type="datetime1">
              <a:rPr lang="de-CH" smtClean="0">
                <a:solidFill>
                  <a:prstClr val="black">
                    <a:lumMod val="50000"/>
                    <a:lumOff val="50000"/>
                  </a:prstClr>
                </a:solidFill>
              </a:rPr>
              <a:t>03.10.2017</a:t>
            </a:fld>
            <a:endParaRPr lang="de-CH">
              <a:solidFill>
                <a:prstClr val="black">
                  <a:lumMod val="50000"/>
                  <a:lumOff val="50000"/>
                </a:prstClr>
              </a:solidFill>
            </a:endParaRPr>
          </a:p>
        </p:txBody>
      </p:sp>
      <p:sp>
        <p:nvSpPr>
          <p:cNvPr id="11" name="Fußzeilenplatzhalter 10"/>
          <p:cNvSpPr>
            <a:spLocks noGrp="1"/>
          </p:cNvSpPr>
          <p:nvPr>
            <p:ph type="ftr" sz="quarter" idx="11"/>
          </p:nvPr>
        </p:nvSpPr>
        <p:spPr/>
        <p:txBody>
          <a:bodyPr/>
          <a:lstStyle>
            <a:lvl1pPr algn="r">
              <a:defRPr/>
            </a:lvl1pPr>
          </a:lstStyle>
          <a:p>
            <a:r>
              <a:rPr lang="en-GB" smtClean="0">
                <a:solidFill>
                  <a:prstClr val="black">
                    <a:lumMod val="50000"/>
                    <a:lumOff val="50000"/>
                  </a:prstClr>
                </a:solidFill>
              </a:rPr>
              <a:t>EMPIR JRP 14IND13 PhotInd 27th month meeting / 4-5.10.2017 / Bern</a:t>
            </a:r>
            <a:endParaRPr lang="de-CH" dirty="0">
              <a:solidFill>
                <a:prstClr val="black">
                  <a:lumMod val="50000"/>
                  <a:lumOff val="50000"/>
                </a:prstClr>
              </a:solidFill>
            </a:endParaRPr>
          </a:p>
        </p:txBody>
      </p:sp>
      <p:sp>
        <p:nvSpPr>
          <p:cNvPr id="12" name="Foliennummernplatzhalter 11"/>
          <p:cNvSpPr>
            <a:spLocks noGrp="1"/>
          </p:cNvSpPr>
          <p:nvPr>
            <p:ph type="sldNum" sz="quarter" idx="12"/>
          </p:nvPr>
        </p:nvSpPr>
        <p:spPr/>
        <p:txBody>
          <a:bodyPr/>
          <a:lstStyle/>
          <a:p>
            <a:fld id="{50920020-C4C3-416C-933F-2D0F93692610}" type="slidenum">
              <a:rPr lang="de-CH" smtClean="0">
                <a:solidFill>
                  <a:prstClr val="black">
                    <a:lumMod val="50000"/>
                    <a:lumOff val="50000"/>
                  </a:prstClr>
                </a:solidFill>
              </a:rPr>
              <a:pPr/>
              <a:t>‹Nr.›</a:t>
            </a:fld>
            <a:endParaRPr lang="de-CH">
              <a:solidFill>
                <a:prstClr val="black">
                  <a:lumMod val="50000"/>
                  <a:lumOff val="50000"/>
                </a:prstClr>
              </a:solidFill>
            </a:endParaRPr>
          </a:p>
        </p:txBody>
      </p:sp>
      <p:sp>
        <p:nvSpPr>
          <p:cNvPr id="5" name="Inhaltsplatzhalter 4"/>
          <p:cNvSpPr>
            <a:spLocks noGrp="1"/>
          </p:cNvSpPr>
          <p:nvPr>
            <p:ph sz="quarter" idx="13" hasCustomPrompt="1"/>
          </p:nvPr>
        </p:nvSpPr>
        <p:spPr/>
        <p:txBody>
          <a:bodyPr/>
          <a:lstStyle>
            <a:lvl1pPr marL="342900" indent="-342900">
              <a:buFont typeface="+mj-lt"/>
              <a:buAutoNum type="arabicPeriod"/>
              <a:defRPr sz="2400" b="0"/>
            </a:lvl1pPr>
            <a:lvl2pPr marL="630900" indent="-342900">
              <a:spcAft>
                <a:spcPts val="0"/>
              </a:spcAft>
              <a:buFont typeface="+mj-lt"/>
              <a:buAutoNum type="romanUcPeriod"/>
              <a:defRPr sz="1600" baseline="0"/>
            </a:lvl2pPr>
            <a:lvl3pPr marL="987425" indent="-342900">
              <a:buClr>
                <a:schemeClr val="bg1">
                  <a:lumMod val="50000"/>
                </a:schemeClr>
              </a:buClr>
              <a:buFont typeface="+mj-lt"/>
              <a:buAutoNum type="alphaLcPeriod"/>
              <a:defRPr sz="2400" b="0" baseline="0">
                <a:solidFill>
                  <a:schemeClr val="tx1"/>
                </a:solidFill>
              </a:defRPr>
            </a:lvl3pPr>
            <a:lvl4pPr marL="1177925" indent="-285750">
              <a:buClr>
                <a:schemeClr val="bg1">
                  <a:lumMod val="50000"/>
                </a:schemeClr>
              </a:buClr>
              <a:buFont typeface="Symbol" panose="05050102010706020507" pitchFamily="18" charset="2"/>
              <a:buChar char="-"/>
              <a:defRPr sz="2200"/>
            </a:lvl4pPr>
            <a:lvl5pPr marL="1450975" indent="-285750">
              <a:buClr>
                <a:schemeClr val="bg1">
                  <a:lumMod val="50000"/>
                </a:schemeClr>
              </a:buClr>
              <a:buSzPct val="70000"/>
              <a:buFont typeface="Wingdings" panose="05000000000000000000" pitchFamily="2" charset="2"/>
              <a:buChar char="§"/>
              <a:defRPr sz="2200" baseline="0"/>
            </a:lvl5pPr>
            <a:lvl6pPr marL="895350" indent="-1588">
              <a:lnSpc>
                <a:spcPct val="100000"/>
              </a:lnSpc>
              <a:spcAft>
                <a:spcPts val="0"/>
              </a:spcAft>
              <a:defRPr lang="de-CH" sz="1800" kern="1200" dirty="0" smtClean="0">
                <a:solidFill>
                  <a:schemeClr val="tx1"/>
                </a:solidFill>
                <a:latin typeface="+mn-lt"/>
                <a:ea typeface="+mn-ea"/>
                <a:cs typeface="+mn-cs"/>
              </a:defRPr>
            </a:lvl6pPr>
            <a:lvl7pPr marL="1163638" indent="-250825">
              <a:buNone/>
              <a:defRPr sz="1600"/>
            </a:lvl7pPr>
            <a:lvl8pPr marL="1177925" indent="0">
              <a:spcBef>
                <a:spcPts val="0"/>
              </a:spcBef>
              <a:spcAft>
                <a:spcPts val="600"/>
              </a:spcAft>
              <a:buClr>
                <a:schemeClr val="bg1">
                  <a:lumMod val="50000"/>
                </a:schemeClr>
              </a:buClr>
              <a:buFont typeface="Arial" panose="020B0604020202020204" pitchFamily="34" charset="0"/>
              <a:buNone/>
              <a:defRPr/>
            </a:lvl8pPr>
          </a:lstStyle>
          <a:p>
            <a:pPr>
              <a:spcAft>
                <a:spcPts val="0"/>
              </a:spcAft>
            </a:pPr>
            <a:r>
              <a:rPr lang="de-CH" sz="1800" dirty="0" smtClean="0"/>
              <a:t>Level 1</a:t>
            </a:r>
          </a:p>
          <a:p>
            <a:pPr>
              <a:spcAft>
                <a:spcPts val="600"/>
              </a:spcAft>
            </a:pPr>
            <a:r>
              <a:rPr lang="de-CH" sz="1800" dirty="0" smtClean="0"/>
              <a:t>Level 1</a:t>
            </a:r>
          </a:p>
          <a:p>
            <a:pPr lvl="1">
              <a:spcAft>
                <a:spcPts val="600"/>
              </a:spcAft>
            </a:pPr>
            <a:r>
              <a:rPr lang="de-CH" sz="1800" dirty="0" smtClean="0"/>
              <a:t>Level 2</a:t>
            </a:r>
          </a:p>
          <a:p>
            <a:pPr lvl="1">
              <a:spcAft>
                <a:spcPts val="600"/>
              </a:spcAft>
            </a:pPr>
            <a:r>
              <a:rPr lang="de-CH" sz="1800" dirty="0" smtClean="0"/>
              <a:t>Level 2</a:t>
            </a:r>
          </a:p>
          <a:p>
            <a:pPr lvl="2">
              <a:spcAft>
                <a:spcPts val="600"/>
              </a:spcAft>
            </a:pPr>
            <a:r>
              <a:rPr lang="de-CH" sz="1800" dirty="0" smtClean="0"/>
              <a:t>Level 3</a:t>
            </a:r>
          </a:p>
          <a:p>
            <a:pPr lvl="2">
              <a:spcAft>
                <a:spcPts val="600"/>
              </a:spcAft>
            </a:pPr>
            <a:r>
              <a:rPr lang="de-CH" sz="1800" dirty="0" smtClean="0"/>
              <a:t>Level 3</a:t>
            </a:r>
          </a:p>
          <a:p>
            <a:pPr lvl="3">
              <a:spcAft>
                <a:spcPts val="600"/>
              </a:spcAft>
            </a:pPr>
            <a:r>
              <a:rPr lang="de-CH" sz="1800" dirty="0" smtClean="0"/>
              <a:t>Level 4</a:t>
            </a:r>
          </a:p>
          <a:p>
            <a:pPr lvl="3">
              <a:spcAft>
                <a:spcPts val="600"/>
              </a:spcAft>
            </a:pPr>
            <a:r>
              <a:rPr lang="de-CH" sz="1800" dirty="0" smtClean="0"/>
              <a:t>Level 4</a:t>
            </a:r>
          </a:p>
          <a:p>
            <a:pPr lvl="4">
              <a:spcAft>
                <a:spcPts val="600"/>
              </a:spcAft>
            </a:pPr>
            <a:r>
              <a:rPr lang="de-CH" sz="1800" dirty="0" smtClean="0"/>
              <a:t>Level 5</a:t>
            </a:r>
          </a:p>
          <a:p>
            <a:pPr lvl="4">
              <a:spcAft>
                <a:spcPts val="600"/>
              </a:spcAft>
            </a:pPr>
            <a:r>
              <a:rPr lang="de-CH" sz="1800" dirty="0" smtClean="0"/>
              <a:t>Level 5</a:t>
            </a: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7435292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721DE7A8-E69C-4E3C-8E34-AD0FA4E2D6E9}"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23948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D97BA56-3891-4D91-A84D-CFCDDC3F5E2A}"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0246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AF6FD7F6-72D3-4A14-85DA-C51EC857710B}"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2229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57A8BA77-DAA8-495D-9ACE-6B54DFFF7D7A}" type="datetime1">
              <a:rPr lang="de-CH" smtClean="0">
                <a:solidFill>
                  <a:prstClr val="black">
                    <a:tint val="75000"/>
                  </a:prstClr>
                </a:solidFill>
              </a:rPr>
              <a:t>03.10.2017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4580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0B2F630C-F2E2-4A12-BF83-5BD0AF5B6FE2}" type="datetime1">
              <a:rPr lang="de-CH" smtClean="0">
                <a:solidFill>
                  <a:prstClr val="black">
                    <a:tint val="75000"/>
                  </a:prstClr>
                </a:solidFill>
              </a:rPr>
              <a:t>03.10.2017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2225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DA0C2A17-D9FF-49E2-8E42-A1D0E02B92B3}" type="datetime1">
              <a:rPr lang="de-CH" smtClean="0">
                <a:solidFill>
                  <a:prstClr val="black">
                    <a:tint val="75000"/>
                  </a:prstClr>
                </a:solidFill>
              </a:rPr>
              <a:t>03.10.2017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82886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1462A-22B3-436B-B18E-7E6B154073EF}" type="datetime1">
              <a:rPr lang="de-CH" smtClean="0">
                <a:solidFill>
                  <a:prstClr val="black">
                    <a:tint val="75000"/>
                  </a:prstClr>
                </a:solidFill>
              </a:rPr>
              <a:t>03.10.2017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2323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smtClean="0"/>
              <a:t>Titel Agenda durch Klicken hinzufügen</a:t>
            </a:r>
            <a:endParaRPr lang="de-CH" dirty="0"/>
          </a:p>
        </p:txBody>
      </p:sp>
      <p:sp>
        <p:nvSpPr>
          <p:cNvPr id="3" name="Inhaltsplatzhalter 2"/>
          <p:cNvSpPr>
            <a:spLocks noGrp="1"/>
          </p:cNvSpPr>
          <p:nvPr>
            <p:ph idx="1" hasCustomPrompt="1"/>
          </p:nvPr>
        </p:nvSpPr>
        <p:spPr/>
        <p:txBody>
          <a:bodyPr/>
          <a:lstStyle>
            <a:lvl1pPr marL="457200" indent="-457200">
              <a:spcAft>
                <a:spcPts val="600"/>
              </a:spcAft>
              <a:buClrTx/>
              <a:buFont typeface="+mj-lt"/>
              <a:buAutoNum type="arabicPeriod"/>
              <a:defRPr sz="2000" baseline="0"/>
            </a:lvl1pPr>
            <a:lvl2pPr marL="712788" indent="-271463">
              <a:spcAft>
                <a:spcPts val="600"/>
              </a:spcAft>
              <a:buClr>
                <a:schemeClr val="bg1">
                  <a:lumMod val="65000"/>
                </a:schemeClr>
              </a:buClr>
              <a:buFont typeface="Wingdings" panose="05000000000000000000" pitchFamily="2" charset="2"/>
              <a:buChar char="§"/>
              <a:defRPr sz="1800" b="0" baseline="0">
                <a:solidFill>
                  <a:schemeClr val="tx1"/>
                </a:solidFill>
              </a:defRPr>
            </a:lvl2pPr>
            <a:lvl3pPr>
              <a:spcAft>
                <a:spcPts val="600"/>
              </a:spcAft>
              <a:defRPr/>
            </a:lvl3pPr>
            <a:lvl4pPr>
              <a:spcAft>
                <a:spcPts val="600"/>
              </a:spcAft>
              <a:defRPr/>
            </a:lvl4pPr>
            <a:lvl5pPr>
              <a:spcAft>
                <a:spcPts val="600"/>
              </a:spcAft>
              <a:buClr>
                <a:schemeClr val="tx1">
                  <a:lumMod val="50000"/>
                  <a:lumOff val="50000"/>
                </a:schemeClr>
              </a:buClr>
              <a:buFont typeface="Wingdings" pitchFamily="2" charset="2"/>
              <a:buChar char="§"/>
              <a:defRPr/>
            </a:lvl5pPr>
          </a:lstStyle>
          <a:p>
            <a:pPr lvl="0"/>
            <a:r>
              <a:rPr lang="de-CH" dirty="0" smtClean="0"/>
              <a:t>Level 1</a:t>
            </a:r>
          </a:p>
          <a:p>
            <a:pPr lvl="1"/>
            <a:r>
              <a:rPr lang="de-CH" dirty="0" smtClean="0"/>
              <a:t>Level 2</a:t>
            </a:r>
          </a:p>
          <a:p>
            <a:pPr lvl="1"/>
            <a:r>
              <a:rPr lang="de-CH" dirty="0" smtClean="0"/>
              <a:t>Level 2</a:t>
            </a:r>
          </a:p>
          <a:p>
            <a:pPr lvl="0"/>
            <a:r>
              <a:rPr lang="de-CH" dirty="0" smtClean="0"/>
              <a:t>Level 1</a:t>
            </a:r>
            <a:endParaRPr lang="de-CH" dirty="0"/>
          </a:p>
        </p:txBody>
      </p:sp>
      <p:sp>
        <p:nvSpPr>
          <p:cNvPr id="10" name="Datumsplatzhalter 9"/>
          <p:cNvSpPr>
            <a:spLocks noGrp="1"/>
          </p:cNvSpPr>
          <p:nvPr>
            <p:ph type="dt" sz="half" idx="10"/>
          </p:nvPr>
        </p:nvSpPr>
        <p:spPr/>
        <p:txBody>
          <a:bodyPr/>
          <a:lstStyle/>
          <a:p>
            <a:fld id="{71C2DFE8-C06B-439A-8016-83FD84B2EE6F}" type="datetime1">
              <a:rPr lang="de-CH" smtClean="0"/>
              <a:t>03.10.2017</a:t>
            </a:fld>
            <a:endParaRPr lang="de-CH"/>
          </a:p>
        </p:txBody>
      </p:sp>
      <p:sp>
        <p:nvSpPr>
          <p:cNvPr id="11" name="Fußzeilenplatzhalter 10"/>
          <p:cNvSpPr>
            <a:spLocks noGrp="1"/>
          </p:cNvSpPr>
          <p:nvPr>
            <p:ph type="ftr" sz="quarter" idx="11"/>
          </p:nvPr>
        </p:nvSpPr>
        <p:spPr/>
        <p:txBody>
          <a:bodyPr/>
          <a:lstStyle>
            <a:lvl1pPr algn="r">
              <a:defRPr/>
            </a:lvl1pPr>
          </a:lstStyle>
          <a:p>
            <a:r>
              <a:rPr lang="en-GB" smtClean="0"/>
              <a:t>EMPIR JRP 14IND13 PhotInd 27th month meeting / 4-5.10.2017 / Bern</a:t>
            </a:r>
            <a:endParaRPr lang="de-CH" dirty="0"/>
          </a:p>
        </p:txBody>
      </p:sp>
      <p:sp>
        <p:nvSpPr>
          <p:cNvPr id="12" name="Foliennummernplatzhalter 11"/>
          <p:cNvSpPr>
            <a:spLocks noGrp="1"/>
          </p:cNvSpPr>
          <p:nvPr>
            <p:ph type="sldNum" sz="quarter" idx="12"/>
          </p:nvPr>
        </p:nvSpPr>
        <p:spPr/>
        <p:txBody>
          <a:bodyPr/>
          <a:lstStyle/>
          <a:p>
            <a:fld id="{50920020-C4C3-416C-933F-2D0F93692610}" type="slidenum">
              <a:rPr lang="de-CH" smtClean="0"/>
              <a:pPr/>
              <a:t>‹Nr.›</a:t>
            </a:fld>
            <a:endParaRPr lang="de-CH" dirty="0"/>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29801795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19FA2E23-8457-4853-94C3-99D2756177C3}" type="datetime1">
              <a:rPr lang="de-CH" smtClean="0">
                <a:solidFill>
                  <a:prstClr val="black">
                    <a:tint val="75000"/>
                  </a:prstClr>
                </a:solidFill>
              </a:rPr>
              <a:t>03.10.2017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67177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C93F4F7-CACB-4287-8B9E-657166B77A35}" type="datetime1">
              <a:rPr lang="de-CH" smtClean="0">
                <a:solidFill>
                  <a:prstClr val="black">
                    <a:tint val="75000"/>
                  </a:prstClr>
                </a:solidFill>
              </a:rPr>
              <a:t>03.10.2017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12486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1B4FDE37-E316-44ED-A79F-6FC1AAE7FA1A}"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0927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9970193-2C36-4832-AD56-CF76C4A0CCAB}"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06728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hutterstock_122948071 [Converted]-01.jpg"/>
          <p:cNvPicPr>
            <a:picLocks noChangeAspect="1"/>
          </p:cNvPicPr>
          <p:nvPr userDrawn="1"/>
        </p:nvPicPr>
        <p:blipFill>
          <a:blip r:embed="rId2" cstate="print"/>
          <a:srcRect l="16660" r="331" b="619"/>
          <a:stretch>
            <a:fillRect/>
          </a:stretch>
        </p:blipFill>
        <p:spPr>
          <a:xfrm>
            <a:off x="107504" y="116632"/>
            <a:ext cx="8928992" cy="6624736"/>
          </a:xfrm>
          <a:prstGeom prst="rect">
            <a:avLst/>
          </a:prstGeom>
        </p:spPr>
      </p:pic>
      <p:pic>
        <p:nvPicPr>
          <p:cNvPr id="9" name="Picture 8" descr="AP_logo_CMYK WHITE.png"/>
          <p:cNvPicPr>
            <a:picLocks noChangeAspect="1"/>
          </p:cNvPicPr>
          <p:nvPr userDrawn="1"/>
        </p:nvPicPr>
        <p:blipFill>
          <a:blip r:embed="rId3" cstate="print"/>
          <a:stretch>
            <a:fillRect/>
          </a:stretch>
        </p:blipFill>
        <p:spPr>
          <a:xfrm>
            <a:off x="7128284" y="5555923"/>
            <a:ext cx="1584176" cy="753397"/>
          </a:xfrm>
          <a:prstGeom prst="rect">
            <a:avLst/>
          </a:prstGeom>
        </p:spPr>
      </p:pic>
      <p:sp>
        <p:nvSpPr>
          <p:cNvPr id="12" name="TextBox 11"/>
          <p:cNvSpPr txBox="1"/>
          <p:nvPr userDrawn="1"/>
        </p:nvSpPr>
        <p:spPr>
          <a:xfrm>
            <a:off x="6732240" y="6364977"/>
            <a:ext cx="2376264" cy="276999"/>
          </a:xfrm>
          <a:prstGeom prst="rect">
            <a:avLst/>
          </a:prstGeom>
          <a:noFill/>
        </p:spPr>
        <p:txBody>
          <a:bodyPr wrap="square" rtlCol="0">
            <a:spAutoFit/>
          </a:bodyPr>
          <a:lstStyle/>
          <a:p>
            <a:pPr algn="ctr"/>
            <a:r>
              <a:rPr lang="en-GB" sz="1200" dirty="0">
                <a:solidFill>
                  <a:prstClr val="white"/>
                </a:solidFill>
                <a:cs typeface="Arial" pitchFamily="34" charset="0"/>
              </a:rPr>
              <a:t>www.ardenphotonics.com</a:t>
            </a:r>
            <a:endParaRPr lang="en-GB" sz="1400" dirty="0">
              <a:solidFill>
                <a:prstClr val="white"/>
              </a:solidFill>
              <a:cs typeface="Arial" pitchFamily="34" charset="0"/>
            </a:endParaRPr>
          </a:p>
        </p:txBody>
      </p:sp>
    </p:spTree>
    <p:extLst>
      <p:ext uri="{BB962C8B-B14F-4D97-AF65-F5344CB8AC3E}">
        <p14:creationId xmlns:p14="http://schemas.microsoft.com/office/powerpoint/2010/main" val="127805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Header Slide">
    <p:spTree>
      <p:nvGrpSpPr>
        <p:cNvPr id="1" name=""/>
        <p:cNvGrpSpPr/>
        <p:nvPr/>
      </p:nvGrpSpPr>
      <p:grpSpPr>
        <a:xfrm>
          <a:off x="0" y="0"/>
          <a:ext cx="0" cy="0"/>
          <a:chOff x="0" y="0"/>
          <a:chExt cx="0" cy="0"/>
        </a:xfrm>
      </p:grpSpPr>
      <p:pic>
        <p:nvPicPr>
          <p:cNvPr id="10" name="Picture 9" descr="AP_logo_CMYK medium.jpg"/>
          <p:cNvPicPr>
            <a:picLocks noChangeAspect="1"/>
          </p:cNvPicPr>
          <p:nvPr userDrawn="1"/>
        </p:nvPicPr>
        <p:blipFill>
          <a:blip r:embed="rId2" cstate="print"/>
          <a:stretch>
            <a:fillRect/>
          </a:stretch>
        </p:blipFill>
        <p:spPr>
          <a:xfrm>
            <a:off x="251520" y="260648"/>
            <a:ext cx="1298013" cy="617338"/>
          </a:xfrm>
          <a:prstGeom prst="rect">
            <a:avLst/>
          </a:prstGeom>
        </p:spPr>
      </p:pic>
      <p:sp>
        <p:nvSpPr>
          <p:cNvPr id="18" name="Rectangle 17"/>
          <p:cNvSpPr/>
          <p:nvPr userDrawn="1"/>
        </p:nvSpPr>
        <p:spPr>
          <a:xfrm>
            <a:off x="107504"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userDrawn="1"/>
        </p:nvSpPr>
        <p:spPr>
          <a:xfrm>
            <a:off x="3131840" y="6309320"/>
            <a:ext cx="2880320"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userDrawn="1"/>
        </p:nvSpPr>
        <p:spPr>
          <a:xfrm>
            <a:off x="6084168"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p:cNvSpPr txBox="1"/>
          <p:nvPr userDrawn="1"/>
        </p:nvSpPr>
        <p:spPr>
          <a:xfrm>
            <a:off x="6372200" y="6391499"/>
            <a:ext cx="2376264" cy="276999"/>
          </a:xfrm>
          <a:prstGeom prst="rect">
            <a:avLst/>
          </a:prstGeom>
          <a:noFill/>
        </p:spPr>
        <p:txBody>
          <a:bodyPr wrap="square" rtlCol="0">
            <a:spAutoFit/>
          </a:bodyPr>
          <a:lstStyle/>
          <a:p>
            <a:pPr algn="ctr"/>
            <a:r>
              <a:rPr lang="en-GB" sz="1200" dirty="0">
                <a:solidFill>
                  <a:prstClr val="white"/>
                </a:solidFill>
                <a:cs typeface="Arial" pitchFamily="34" charset="0"/>
              </a:rPr>
              <a:t>www.ardenphotonics.com</a:t>
            </a:r>
            <a:endParaRPr lang="en-GB" sz="1400" dirty="0">
              <a:solidFill>
                <a:prstClr val="white"/>
              </a:solidFill>
              <a:cs typeface="Arial" pitchFamily="34" charset="0"/>
            </a:endParaRPr>
          </a:p>
        </p:txBody>
      </p:sp>
      <p:sp>
        <p:nvSpPr>
          <p:cNvPr id="22" name="TextBox 21"/>
          <p:cNvSpPr txBox="1"/>
          <p:nvPr userDrawn="1"/>
        </p:nvSpPr>
        <p:spPr>
          <a:xfrm>
            <a:off x="3419872" y="6360721"/>
            <a:ext cx="2376264" cy="338554"/>
          </a:xfrm>
          <a:prstGeom prst="rect">
            <a:avLst/>
          </a:prstGeom>
          <a:noFill/>
        </p:spPr>
        <p:txBody>
          <a:bodyPr wrap="square" rtlCol="0">
            <a:spAutoFit/>
          </a:bodyPr>
          <a:lstStyle/>
          <a:p>
            <a:pPr algn="ctr"/>
            <a:r>
              <a:rPr lang="en-GB" sz="1600" i="1" dirty="0">
                <a:solidFill>
                  <a:prstClr val="white"/>
                </a:solidFill>
                <a:cs typeface="Arial" pitchFamily="34" charset="0"/>
              </a:rPr>
              <a:t>Let us enlighten you</a:t>
            </a:r>
          </a:p>
        </p:txBody>
      </p:sp>
    </p:spTree>
    <p:extLst>
      <p:ext uri="{BB962C8B-B14F-4D97-AF65-F5344CB8AC3E}">
        <p14:creationId xmlns:p14="http://schemas.microsoft.com/office/powerpoint/2010/main" val="3186954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descr="AP_logo_CMYK medium.jpg"/>
          <p:cNvPicPr>
            <a:picLocks noChangeAspect="1"/>
          </p:cNvPicPr>
          <p:nvPr userDrawn="1"/>
        </p:nvPicPr>
        <p:blipFill>
          <a:blip r:embed="rId2" cstate="print"/>
          <a:stretch>
            <a:fillRect/>
          </a:stretch>
        </p:blipFill>
        <p:spPr>
          <a:xfrm>
            <a:off x="251520" y="260648"/>
            <a:ext cx="1298013" cy="617338"/>
          </a:xfrm>
          <a:prstGeom prst="rect">
            <a:avLst/>
          </a:prstGeom>
        </p:spPr>
      </p:pic>
      <p:sp>
        <p:nvSpPr>
          <p:cNvPr id="8" name="Rectangle 7"/>
          <p:cNvSpPr/>
          <p:nvPr userDrawn="1"/>
        </p:nvSpPr>
        <p:spPr>
          <a:xfrm>
            <a:off x="107504"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userDrawn="1"/>
        </p:nvSpPr>
        <p:spPr>
          <a:xfrm>
            <a:off x="3131840" y="6309320"/>
            <a:ext cx="2880320"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userDrawn="1"/>
        </p:nvSpPr>
        <p:spPr>
          <a:xfrm>
            <a:off x="6084168"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userDrawn="1"/>
        </p:nvSpPr>
        <p:spPr>
          <a:xfrm>
            <a:off x="6372200" y="6391499"/>
            <a:ext cx="2376264" cy="276999"/>
          </a:xfrm>
          <a:prstGeom prst="rect">
            <a:avLst/>
          </a:prstGeom>
          <a:noFill/>
        </p:spPr>
        <p:txBody>
          <a:bodyPr wrap="square" rtlCol="0">
            <a:spAutoFit/>
          </a:bodyPr>
          <a:lstStyle/>
          <a:p>
            <a:pPr algn="ctr"/>
            <a:r>
              <a:rPr lang="en-GB" sz="1200" dirty="0">
                <a:solidFill>
                  <a:prstClr val="white"/>
                </a:solidFill>
                <a:cs typeface="Arial" pitchFamily="34" charset="0"/>
              </a:rPr>
              <a:t>www.ardenphotonics.com</a:t>
            </a:r>
            <a:endParaRPr lang="en-GB" sz="1400" dirty="0">
              <a:solidFill>
                <a:prstClr val="white"/>
              </a:solidFill>
              <a:cs typeface="Arial" pitchFamily="34" charset="0"/>
            </a:endParaRPr>
          </a:p>
        </p:txBody>
      </p:sp>
      <p:sp>
        <p:nvSpPr>
          <p:cNvPr id="12" name="TextBox 11"/>
          <p:cNvSpPr txBox="1"/>
          <p:nvPr userDrawn="1"/>
        </p:nvSpPr>
        <p:spPr>
          <a:xfrm>
            <a:off x="3419872" y="6360721"/>
            <a:ext cx="2376264" cy="338554"/>
          </a:xfrm>
          <a:prstGeom prst="rect">
            <a:avLst/>
          </a:prstGeom>
          <a:noFill/>
        </p:spPr>
        <p:txBody>
          <a:bodyPr wrap="square" rtlCol="0">
            <a:spAutoFit/>
          </a:bodyPr>
          <a:lstStyle/>
          <a:p>
            <a:pPr algn="ctr"/>
            <a:r>
              <a:rPr lang="en-GB" sz="1600" i="1" dirty="0">
                <a:solidFill>
                  <a:prstClr val="white"/>
                </a:solidFill>
                <a:cs typeface="Arial" pitchFamily="34" charset="0"/>
              </a:rPr>
              <a:t>Let us enlighten you</a:t>
            </a:r>
          </a:p>
        </p:txBody>
      </p:sp>
    </p:spTree>
    <p:extLst>
      <p:ext uri="{BB962C8B-B14F-4D97-AF65-F5344CB8AC3E}">
        <p14:creationId xmlns:p14="http://schemas.microsoft.com/office/powerpoint/2010/main" val="393940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65462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09923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5706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7AAE706-634C-40F3-9A6D-396620E766BC}" type="datetime1">
              <a:rPr lang="de-CH" smtClean="0"/>
              <a:t>03.10.2017</a:t>
            </a:fld>
            <a:endParaRPr lang="de-CH"/>
          </a:p>
        </p:txBody>
      </p:sp>
      <p:sp>
        <p:nvSpPr>
          <p:cNvPr id="5" name="Fußzeilenplatzhalter 4"/>
          <p:cNvSpPr>
            <a:spLocks noGrp="1"/>
          </p:cNvSpPr>
          <p:nvPr>
            <p:ph type="ftr" sz="quarter" idx="11"/>
          </p:nvPr>
        </p:nvSpPr>
        <p:spPr/>
        <p:txBody>
          <a:bodyPr/>
          <a:lstStyle>
            <a:lvl1pPr algn="r">
              <a:defRPr/>
            </a:lvl1pPr>
          </a:lstStyle>
          <a:p>
            <a:r>
              <a:rPr lang="en-GB" smtClean="0"/>
              <a:t>EMPIR JRP 14IND13 PhotInd 27th month meeting / 4-5.10.2017 / Bern</a:t>
            </a:r>
            <a:endParaRPr lang="de-CH" dirty="0"/>
          </a:p>
        </p:txBody>
      </p:sp>
      <p:sp>
        <p:nvSpPr>
          <p:cNvPr id="6" name="Foliennummernplatzhalter 5"/>
          <p:cNvSpPr>
            <a:spLocks noGrp="1"/>
          </p:cNvSpPr>
          <p:nvPr>
            <p:ph type="sldNum" sz="quarter" idx="12"/>
          </p:nvPr>
        </p:nvSpPr>
        <p:spPr/>
        <p:txBody>
          <a:bodyPr/>
          <a:lstStyle/>
          <a:p>
            <a:fld id="{50920020-C4C3-416C-933F-2D0F93692610}" type="slidenum">
              <a:rPr lang="de-CH" smtClean="0"/>
              <a:pPr/>
              <a:t>‹Nr.›</a:t>
            </a:fld>
            <a:endParaRPr lang="de-CH" dirty="0"/>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
        <p:nvSpPr>
          <p:cNvPr id="9" name="Inhaltsplatzhalter 2"/>
          <p:cNvSpPr>
            <a:spLocks noGrp="1"/>
          </p:cNvSpPr>
          <p:nvPr>
            <p:ph idx="1" hasCustomPrompt="1"/>
          </p:nvPr>
        </p:nvSpPr>
        <p:spPr>
          <a:xfrm>
            <a:off x="1403349" y="1484730"/>
            <a:ext cx="7489825" cy="4896680"/>
          </a:xfrm>
        </p:spPr>
        <p:txBody>
          <a:bodyPr/>
          <a:lstStyle>
            <a:lvl1pPr marL="342900" indent="-342900">
              <a:spcAft>
                <a:spcPts val="600"/>
              </a:spcAft>
              <a:buClr>
                <a:schemeClr val="bg1">
                  <a:lumMod val="50000"/>
                </a:schemeClr>
              </a:buClr>
              <a:buFont typeface="Wingdings" panose="05000000000000000000" pitchFamily="2" charset="2"/>
              <a:buChar char="§"/>
              <a:defRPr sz="2000" baseline="0"/>
            </a:lvl1pPr>
            <a:lvl2pPr marL="288000" indent="-288000">
              <a:spcAft>
                <a:spcPts val="600"/>
              </a:spcAft>
              <a:buClrTx/>
              <a:buFont typeface="+mj-lt"/>
              <a:buAutoNum type="arabicPeriod"/>
              <a:defRPr b="1">
                <a:solidFill>
                  <a:schemeClr val="tx2"/>
                </a:solidFill>
              </a:defRPr>
            </a:lvl2pPr>
            <a:lvl3pPr>
              <a:spcAft>
                <a:spcPts val="600"/>
              </a:spcAft>
              <a:defRPr/>
            </a:lvl3pPr>
            <a:lvl4pPr>
              <a:spcAft>
                <a:spcPts val="600"/>
              </a:spcAft>
              <a:defRPr/>
            </a:lvl4pPr>
            <a:lvl5pPr>
              <a:spcAft>
                <a:spcPts val="600"/>
              </a:spcAft>
              <a:buClr>
                <a:schemeClr val="tx1">
                  <a:lumMod val="50000"/>
                  <a:lumOff val="50000"/>
                </a:schemeClr>
              </a:buClr>
              <a:buFont typeface="Wingdings" pitchFamily="2" charset="2"/>
              <a:buChar char="§"/>
              <a:defRPr/>
            </a:lvl5pPr>
          </a:lstStyle>
          <a:p>
            <a:pPr lvl="0"/>
            <a:r>
              <a:rPr lang="de-CH" dirty="0" err="1" smtClean="0"/>
              <a:t>Object</a:t>
            </a:r>
            <a:endParaRPr lang="de-CH" dirty="0"/>
          </a:p>
        </p:txBody>
      </p:sp>
      <p:sp>
        <p:nvSpPr>
          <p:cNvPr id="10" name="Titel 1"/>
          <p:cNvSpPr>
            <a:spLocks noGrp="1"/>
          </p:cNvSpPr>
          <p:nvPr>
            <p:ph type="title" hasCustomPrompt="1"/>
          </p:nvPr>
        </p:nvSpPr>
        <p:spPr>
          <a:xfrm>
            <a:off x="1403349" y="548600"/>
            <a:ext cx="7489825" cy="792838"/>
          </a:xfrm>
        </p:spPr>
        <p:txBody>
          <a:bodyPr/>
          <a:lstStyle>
            <a:lvl1pPr>
              <a:defRPr/>
            </a:lvl1pPr>
          </a:lstStyle>
          <a:p>
            <a:r>
              <a:rPr lang="de-DE" dirty="0" smtClean="0"/>
              <a:t>Titel durch Klicken hinzufügen</a:t>
            </a:r>
            <a:endParaRPr lang="de-CH" dirty="0"/>
          </a:p>
        </p:txBody>
      </p:sp>
    </p:spTree>
    <p:extLst>
      <p:ext uri="{BB962C8B-B14F-4D97-AF65-F5344CB8AC3E}">
        <p14:creationId xmlns:p14="http://schemas.microsoft.com/office/powerpoint/2010/main" val="38476333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12700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81737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4429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65985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4789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09818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94109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3330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600"/>
            </a:lvl1pPr>
          </a:lstStyle>
          <a:p>
            <a:r>
              <a:rPr lang="en-US" smtClean="0"/>
              <a:t>Click to edit Master title style</a:t>
            </a:r>
            <a:endParaRPr lang="de-CH" dirty="0"/>
          </a:p>
        </p:txBody>
      </p:sp>
      <p:sp>
        <p:nvSpPr>
          <p:cNvPr id="10" name="Datumsplatzhalter 9"/>
          <p:cNvSpPr>
            <a:spLocks noGrp="1"/>
          </p:cNvSpPr>
          <p:nvPr>
            <p:ph type="dt" sz="half" idx="10"/>
          </p:nvPr>
        </p:nvSpPr>
        <p:spPr/>
        <p:txBody>
          <a:bodyPr/>
          <a:lstStyle/>
          <a:p>
            <a:fld id="{2A827185-4277-4355-A1A3-41F64407C2A4}" type="datetime1">
              <a:rPr lang="de-CH" smtClean="0"/>
              <a:t>03.10.2017</a:t>
            </a:fld>
            <a:endParaRPr lang="de-CH"/>
          </a:p>
        </p:txBody>
      </p:sp>
      <p:sp>
        <p:nvSpPr>
          <p:cNvPr id="11" name="Fußzeilenplatzhalter 10"/>
          <p:cNvSpPr>
            <a:spLocks noGrp="1"/>
          </p:cNvSpPr>
          <p:nvPr>
            <p:ph type="ftr" sz="quarter" idx="11"/>
          </p:nvPr>
        </p:nvSpPr>
        <p:spPr/>
        <p:txBody>
          <a:bodyPr/>
          <a:lstStyle>
            <a:lvl1pPr algn="r">
              <a:defRPr/>
            </a:lvl1pPr>
          </a:lstStyle>
          <a:p>
            <a:r>
              <a:rPr lang="en-GB" smtClean="0"/>
              <a:t>EMPIR JRP 14IND13 PhotInd 27th month meeting / 4-5.10.2017 / Bern</a:t>
            </a:r>
            <a:endParaRPr lang="de-CH" dirty="0"/>
          </a:p>
        </p:txBody>
      </p:sp>
      <p:sp>
        <p:nvSpPr>
          <p:cNvPr id="12" name="Foliennummernplatzhalter 11"/>
          <p:cNvSpPr>
            <a:spLocks noGrp="1"/>
          </p:cNvSpPr>
          <p:nvPr>
            <p:ph type="sldNum" sz="quarter" idx="12"/>
          </p:nvPr>
        </p:nvSpPr>
        <p:spPr/>
        <p:txBody>
          <a:bodyPr/>
          <a:lstStyle/>
          <a:p>
            <a:fld id="{50920020-C4C3-416C-933F-2D0F93692610}" type="slidenum">
              <a:rPr lang="de-CH" smtClean="0"/>
              <a:t>‹Nr.›</a:t>
            </a:fld>
            <a:endParaRPr lang="de-CH"/>
          </a:p>
        </p:txBody>
      </p:sp>
      <p:sp>
        <p:nvSpPr>
          <p:cNvPr id="5" name="Inhaltsplatzhalter 4"/>
          <p:cNvSpPr>
            <a:spLocks noGrp="1"/>
          </p:cNvSpPr>
          <p:nvPr>
            <p:ph sz="quarter" idx="13" hasCustomPrompt="1"/>
          </p:nvPr>
        </p:nvSpPr>
        <p:spPr/>
        <p:txBody>
          <a:bodyPr/>
          <a:lstStyle>
            <a:lvl1pPr>
              <a:defRPr sz="2400" b="0" baseline="0"/>
            </a:lvl1pPr>
            <a:lvl2pPr marL="630900" indent="-342900">
              <a:spcAft>
                <a:spcPts val="0"/>
              </a:spcAft>
              <a:buFont typeface="+mj-lt"/>
              <a:buAutoNum type="alphaLcPeriod"/>
              <a:defRPr sz="1600"/>
            </a:lvl2pPr>
            <a:lvl3pPr marL="893763" indent="-249238">
              <a:buClr>
                <a:schemeClr val="bg1">
                  <a:lumMod val="50000"/>
                </a:schemeClr>
              </a:buClr>
              <a:buFont typeface="Arial" panose="020B0604020202020204" pitchFamily="34" charset="0"/>
              <a:buChar char="•"/>
              <a:defRPr sz="2400" b="0" baseline="0">
                <a:solidFill>
                  <a:schemeClr val="tx1"/>
                </a:solidFill>
              </a:defRPr>
            </a:lvl3pPr>
            <a:lvl4pPr marL="1177925" indent="-285750">
              <a:buClr>
                <a:schemeClr val="bg1">
                  <a:lumMod val="50000"/>
                </a:schemeClr>
              </a:buClr>
              <a:buFont typeface="Symbol" panose="05050102010706020507" pitchFamily="18" charset="2"/>
              <a:buChar char="-"/>
              <a:defRPr sz="2200"/>
            </a:lvl4pPr>
            <a:lvl5pPr marL="1450975" indent="-285750">
              <a:buClr>
                <a:schemeClr val="bg1">
                  <a:lumMod val="50000"/>
                </a:schemeClr>
              </a:buClr>
              <a:buSzPct val="70000"/>
              <a:buFont typeface="Wingdings" panose="05000000000000000000" pitchFamily="2" charset="2"/>
              <a:buChar char="§"/>
              <a:defRPr sz="2200"/>
            </a:lvl5pPr>
            <a:lvl6pPr marL="895350" indent="-1588">
              <a:lnSpc>
                <a:spcPct val="100000"/>
              </a:lnSpc>
              <a:spcAft>
                <a:spcPts val="0"/>
              </a:spcAft>
              <a:defRPr lang="de-CH" sz="1800" kern="1200" dirty="0" smtClean="0">
                <a:solidFill>
                  <a:schemeClr val="tx1"/>
                </a:solidFill>
                <a:latin typeface="+mn-lt"/>
                <a:ea typeface="+mn-ea"/>
                <a:cs typeface="+mn-cs"/>
              </a:defRPr>
            </a:lvl6pPr>
            <a:lvl7pPr marL="1163638" indent="-250825">
              <a:buNone/>
              <a:defRPr sz="1600"/>
            </a:lvl7pPr>
            <a:lvl8pPr marL="1177925" indent="0">
              <a:spcBef>
                <a:spcPts val="0"/>
              </a:spcBef>
              <a:spcAft>
                <a:spcPts val="600"/>
              </a:spcAft>
              <a:buClr>
                <a:schemeClr val="bg1">
                  <a:lumMod val="50000"/>
                </a:schemeClr>
              </a:buClr>
              <a:buFont typeface="Arial" panose="020B0604020202020204" pitchFamily="34" charset="0"/>
              <a:buNone/>
              <a:defRPr/>
            </a:lvl8pPr>
          </a:lstStyle>
          <a:p>
            <a:pPr>
              <a:spcAft>
                <a:spcPts val="0"/>
              </a:spcAft>
            </a:pPr>
            <a:r>
              <a:rPr lang="de-CH" sz="1800" dirty="0" smtClean="0"/>
              <a:t>Level 1</a:t>
            </a:r>
          </a:p>
          <a:p>
            <a:pPr>
              <a:spcAft>
                <a:spcPts val="600"/>
              </a:spcAft>
            </a:pPr>
            <a:r>
              <a:rPr lang="de-CH" sz="1800" dirty="0" smtClean="0"/>
              <a:t>Level 1</a:t>
            </a:r>
          </a:p>
          <a:p>
            <a:pPr lvl="1">
              <a:spcAft>
                <a:spcPts val="600"/>
              </a:spcAft>
            </a:pPr>
            <a:r>
              <a:rPr lang="de-CH" sz="1800" dirty="0" smtClean="0"/>
              <a:t>Level 2</a:t>
            </a:r>
          </a:p>
          <a:p>
            <a:pPr lvl="1">
              <a:spcAft>
                <a:spcPts val="600"/>
              </a:spcAft>
            </a:pPr>
            <a:r>
              <a:rPr lang="de-CH" sz="1800" dirty="0" smtClean="0"/>
              <a:t>Level 2</a:t>
            </a:r>
          </a:p>
          <a:p>
            <a:pPr lvl="2">
              <a:spcAft>
                <a:spcPts val="600"/>
              </a:spcAft>
            </a:pPr>
            <a:r>
              <a:rPr lang="de-CH" sz="1800" dirty="0" smtClean="0"/>
              <a:t>Level 3</a:t>
            </a:r>
          </a:p>
          <a:p>
            <a:pPr lvl="2">
              <a:spcAft>
                <a:spcPts val="600"/>
              </a:spcAft>
            </a:pPr>
            <a:r>
              <a:rPr lang="de-CH" sz="1800" dirty="0" smtClean="0"/>
              <a:t>Level 3</a:t>
            </a:r>
          </a:p>
          <a:p>
            <a:pPr lvl="3">
              <a:spcAft>
                <a:spcPts val="600"/>
              </a:spcAft>
            </a:pPr>
            <a:r>
              <a:rPr lang="de-CH" sz="1800" dirty="0" smtClean="0"/>
              <a:t>Level 4</a:t>
            </a:r>
          </a:p>
          <a:p>
            <a:pPr lvl="3">
              <a:spcAft>
                <a:spcPts val="600"/>
              </a:spcAft>
            </a:pPr>
            <a:r>
              <a:rPr lang="de-CH" sz="1800" dirty="0" smtClean="0"/>
              <a:t>Level 4</a:t>
            </a:r>
          </a:p>
          <a:p>
            <a:pPr lvl="4">
              <a:spcAft>
                <a:spcPts val="600"/>
              </a:spcAft>
            </a:pPr>
            <a:r>
              <a:rPr lang="de-CH" sz="1800" dirty="0" smtClean="0"/>
              <a:t>Level 5</a:t>
            </a:r>
          </a:p>
          <a:p>
            <a:pPr lvl="4">
              <a:spcAft>
                <a:spcPts val="600"/>
              </a:spcAft>
            </a:pPr>
            <a:r>
              <a:rPr lang="de-CH" sz="1800" dirty="0" smtClean="0"/>
              <a:t>Level 5</a:t>
            </a: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36242366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600"/>
            </a:lvl1pPr>
          </a:lstStyle>
          <a:p>
            <a:r>
              <a:rPr lang="en-US" smtClean="0"/>
              <a:t>Click to edit Master title style</a:t>
            </a:r>
            <a:endParaRPr lang="de-CH" dirty="0"/>
          </a:p>
        </p:txBody>
      </p:sp>
      <p:sp>
        <p:nvSpPr>
          <p:cNvPr id="10" name="Datumsplatzhalter 9"/>
          <p:cNvSpPr>
            <a:spLocks noGrp="1"/>
          </p:cNvSpPr>
          <p:nvPr>
            <p:ph type="dt" sz="half" idx="10"/>
          </p:nvPr>
        </p:nvSpPr>
        <p:spPr/>
        <p:txBody>
          <a:bodyPr/>
          <a:lstStyle/>
          <a:p>
            <a:fld id="{C14D0741-C59B-41D7-AA9E-62CFBAE8815F}" type="datetime1">
              <a:rPr lang="de-CH" smtClean="0"/>
              <a:t>03.10.2017</a:t>
            </a:fld>
            <a:endParaRPr lang="de-CH"/>
          </a:p>
        </p:txBody>
      </p:sp>
      <p:sp>
        <p:nvSpPr>
          <p:cNvPr id="11" name="Fußzeilenplatzhalter 10"/>
          <p:cNvSpPr>
            <a:spLocks noGrp="1"/>
          </p:cNvSpPr>
          <p:nvPr>
            <p:ph type="ftr" sz="quarter" idx="11"/>
          </p:nvPr>
        </p:nvSpPr>
        <p:spPr/>
        <p:txBody>
          <a:bodyPr/>
          <a:lstStyle>
            <a:lvl1pPr algn="r">
              <a:defRPr/>
            </a:lvl1pPr>
          </a:lstStyle>
          <a:p>
            <a:r>
              <a:rPr lang="en-GB" smtClean="0"/>
              <a:t>EMPIR JRP 14IND13 PhotInd 27th month meeting / 4-5.10.2017 / Bern</a:t>
            </a:r>
            <a:endParaRPr lang="de-CH" dirty="0"/>
          </a:p>
        </p:txBody>
      </p:sp>
      <p:sp>
        <p:nvSpPr>
          <p:cNvPr id="12" name="Foliennummernplatzhalter 11"/>
          <p:cNvSpPr>
            <a:spLocks noGrp="1"/>
          </p:cNvSpPr>
          <p:nvPr>
            <p:ph type="sldNum" sz="quarter" idx="12"/>
          </p:nvPr>
        </p:nvSpPr>
        <p:spPr/>
        <p:txBody>
          <a:bodyPr/>
          <a:lstStyle/>
          <a:p>
            <a:fld id="{50920020-C4C3-416C-933F-2D0F93692610}" type="slidenum">
              <a:rPr lang="de-CH" smtClean="0"/>
              <a:t>‹Nr.›</a:t>
            </a:fld>
            <a:endParaRPr lang="de-CH"/>
          </a:p>
        </p:txBody>
      </p:sp>
      <p:sp>
        <p:nvSpPr>
          <p:cNvPr id="5" name="Inhaltsplatzhalter 4"/>
          <p:cNvSpPr>
            <a:spLocks noGrp="1"/>
          </p:cNvSpPr>
          <p:nvPr>
            <p:ph sz="quarter" idx="13" hasCustomPrompt="1"/>
          </p:nvPr>
        </p:nvSpPr>
        <p:spPr/>
        <p:txBody>
          <a:bodyPr/>
          <a:lstStyle>
            <a:lvl1pPr marL="342900" indent="-342900">
              <a:buFont typeface="+mj-lt"/>
              <a:buAutoNum type="arabicPeriod"/>
              <a:defRPr sz="2400" b="0"/>
            </a:lvl1pPr>
            <a:lvl2pPr marL="630900" indent="-342900">
              <a:spcAft>
                <a:spcPts val="0"/>
              </a:spcAft>
              <a:buFont typeface="+mj-lt"/>
              <a:buAutoNum type="romanUcPeriod"/>
              <a:defRPr sz="1600" baseline="0"/>
            </a:lvl2pPr>
            <a:lvl3pPr marL="987425" indent="-342900">
              <a:buClr>
                <a:schemeClr val="bg1">
                  <a:lumMod val="50000"/>
                </a:schemeClr>
              </a:buClr>
              <a:buFont typeface="+mj-lt"/>
              <a:buAutoNum type="alphaLcPeriod"/>
              <a:defRPr sz="2400" b="0" baseline="0">
                <a:solidFill>
                  <a:schemeClr val="tx1"/>
                </a:solidFill>
              </a:defRPr>
            </a:lvl3pPr>
            <a:lvl4pPr marL="1177925" indent="-285750">
              <a:buClr>
                <a:schemeClr val="bg1">
                  <a:lumMod val="50000"/>
                </a:schemeClr>
              </a:buClr>
              <a:buFont typeface="Symbol" panose="05050102010706020507" pitchFamily="18" charset="2"/>
              <a:buChar char="-"/>
              <a:defRPr sz="2200"/>
            </a:lvl4pPr>
            <a:lvl5pPr marL="1450975" indent="-285750">
              <a:buClr>
                <a:schemeClr val="bg1">
                  <a:lumMod val="50000"/>
                </a:schemeClr>
              </a:buClr>
              <a:buSzPct val="70000"/>
              <a:buFont typeface="Wingdings" panose="05000000000000000000" pitchFamily="2" charset="2"/>
              <a:buChar char="§"/>
              <a:defRPr sz="2200" baseline="0"/>
            </a:lvl5pPr>
            <a:lvl6pPr marL="895350" indent="-1588">
              <a:lnSpc>
                <a:spcPct val="100000"/>
              </a:lnSpc>
              <a:spcAft>
                <a:spcPts val="0"/>
              </a:spcAft>
              <a:defRPr lang="de-CH" sz="1800" kern="1200" dirty="0" smtClean="0">
                <a:solidFill>
                  <a:schemeClr val="tx1"/>
                </a:solidFill>
                <a:latin typeface="+mn-lt"/>
                <a:ea typeface="+mn-ea"/>
                <a:cs typeface="+mn-cs"/>
              </a:defRPr>
            </a:lvl6pPr>
            <a:lvl7pPr marL="1163638" indent="-250825">
              <a:buNone/>
              <a:defRPr sz="1600"/>
            </a:lvl7pPr>
            <a:lvl8pPr marL="1177925" indent="0">
              <a:spcBef>
                <a:spcPts val="0"/>
              </a:spcBef>
              <a:spcAft>
                <a:spcPts val="600"/>
              </a:spcAft>
              <a:buClr>
                <a:schemeClr val="bg1">
                  <a:lumMod val="50000"/>
                </a:schemeClr>
              </a:buClr>
              <a:buFont typeface="Arial" panose="020B0604020202020204" pitchFamily="34" charset="0"/>
              <a:buNone/>
              <a:defRPr/>
            </a:lvl8pPr>
          </a:lstStyle>
          <a:p>
            <a:pPr>
              <a:spcAft>
                <a:spcPts val="0"/>
              </a:spcAft>
            </a:pPr>
            <a:r>
              <a:rPr lang="de-CH" sz="1800" dirty="0" smtClean="0"/>
              <a:t>Level 1</a:t>
            </a:r>
          </a:p>
          <a:p>
            <a:pPr>
              <a:spcAft>
                <a:spcPts val="600"/>
              </a:spcAft>
            </a:pPr>
            <a:r>
              <a:rPr lang="de-CH" sz="1800" dirty="0" smtClean="0"/>
              <a:t>Level 1</a:t>
            </a:r>
          </a:p>
          <a:p>
            <a:pPr lvl="1">
              <a:spcAft>
                <a:spcPts val="600"/>
              </a:spcAft>
            </a:pPr>
            <a:r>
              <a:rPr lang="de-CH" sz="1800" dirty="0" smtClean="0"/>
              <a:t>Level 2</a:t>
            </a:r>
          </a:p>
          <a:p>
            <a:pPr lvl="1">
              <a:spcAft>
                <a:spcPts val="600"/>
              </a:spcAft>
            </a:pPr>
            <a:r>
              <a:rPr lang="de-CH" sz="1800" dirty="0" smtClean="0"/>
              <a:t>Level 2</a:t>
            </a:r>
          </a:p>
          <a:p>
            <a:pPr lvl="2">
              <a:spcAft>
                <a:spcPts val="600"/>
              </a:spcAft>
            </a:pPr>
            <a:r>
              <a:rPr lang="de-CH" sz="1800" dirty="0" smtClean="0"/>
              <a:t>Level 3</a:t>
            </a:r>
          </a:p>
          <a:p>
            <a:pPr lvl="2">
              <a:spcAft>
                <a:spcPts val="600"/>
              </a:spcAft>
            </a:pPr>
            <a:r>
              <a:rPr lang="de-CH" sz="1800" dirty="0" smtClean="0"/>
              <a:t>Level 3</a:t>
            </a:r>
          </a:p>
          <a:p>
            <a:pPr lvl="3">
              <a:spcAft>
                <a:spcPts val="600"/>
              </a:spcAft>
            </a:pPr>
            <a:r>
              <a:rPr lang="de-CH" sz="1800" dirty="0" smtClean="0"/>
              <a:t>Level 4</a:t>
            </a:r>
          </a:p>
          <a:p>
            <a:pPr lvl="3">
              <a:spcAft>
                <a:spcPts val="600"/>
              </a:spcAft>
            </a:pPr>
            <a:r>
              <a:rPr lang="de-CH" sz="1800" dirty="0" smtClean="0"/>
              <a:t>Level 4</a:t>
            </a:r>
          </a:p>
          <a:p>
            <a:pPr lvl="4">
              <a:spcAft>
                <a:spcPts val="600"/>
              </a:spcAft>
            </a:pPr>
            <a:r>
              <a:rPr lang="de-CH" sz="1800" dirty="0" smtClean="0"/>
              <a:t>Level 5</a:t>
            </a:r>
          </a:p>
          <a:p>
            <a:pPr lvl="4">
              <a:spcAft>
                <a:spcPts val="600"/>
              </a:spcAft>
            </a:pPr>
            <a:r>
              <a:rPr lang="de-CH" sz="1800" dirty="0" smtClean="0"/>
              <a:t>Level 5</a:t>
            </a: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30231349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ub Header Slide">
    <p:spTree>
      <p:nvGrpSpPr>
        <p:cNvPr id="1" name=""/>
        <p:cNvGrpSpPr/>
        <p:nvPr/>
      </p:nvGrpSpPr>
      <p:grpSpPr>
        <a:xfrm>
          <a:off x="0" y="0"/>
          <a:ext cx="0" cy="0"/>
          <a:chOff x="0" y="0"/>
          <a:chExt cx="0" cy="0"/>
        </a:xfrm>
      </p:grpSpPr>
      <p:pic>
        <p:nvPicPr>
          <p:cNvPr id="10" name="Picture 9" descr="AP_logo_CMYK medium.jpg"/>
          <p:cNvPicPr>
            <a:picLocks noChangeAspect="1"/>
          </p:cNvPicPr>
          <p:nvPr userDrawn="1"/>
        </p:nvPicPr>
        <p:blipFill>
          <a:blip r:embed="rId2" cstate="print"/>
          <a:stretch>
            <a:fillRect/>
          </a:stretch>
        </p:blipFill>
        <p:spPr>
          <a:xfrm>
            <a:off x="251520" y="260648"/>
            <a:ext cx="1298013" cy="617338"/>
          </a:xfrm>
          <a:prstGeom prst="rect">
            <a:avLst/>
          </a:prstGeom>
        </p:spPr>
      </p:pic>
      <p:sp>
        <p:nvSpPr>
          <p:cNvPr id="18" name="Rectangle 17"/>
          <p:cNvSpPr/>
          <p:nvPr userDrawn="1"/>
        </p:nvSpPr>
        <p:spPr>
          <a:xfrm>
            <a:off x="107504"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userDrawn="1"/>
        </p:nvSpPr>
        <p:spPr>
          <a:xfrm>
            <a:off x="3131840" y="6309320"/>
            <a:ext cx="2880320"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userDrawn="1"/>
        </p:nvSpPr>
        <p:spPr>
          <a:xfrm>
            <a:off x="6084168" y="6309320"/>
            <a:ext cx="2952328" cy="441357"/>
          </a:xfrm>
          <a:prstGeom prst="rect">
            <a:avLst/>
          </a:prstGeom>
          <a:solidFill>
            <a:srgbClr val="00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p:cNvSpPr txBox="1"/>
          <p:nvPr userDrawn="1"/>
        </p:nvSpPr>
        <p:spPr>
          <a:xfrm>
            <a:off x="6372200" y="6391499"/>
            <a:ext cx="2376264" cy="276999"/>
          </a:xfrm>
          <a:prstGeom prst="rect">
            <a:avLst/>
          </a:prstGeom>
          <a:noFill/>
        </p:spPr>
        <p:txBody>
          <a:bodyPr wrap="square" rtlCol="0">
            <a:spAutoFit/>
          </a:bodyPr>
          <a:lstStyle/>
          <a:p>
            <a:pPr algn="ctr"/>
            <a:r>
              <a:rPr lang="en-GB" sz="1200" dirty="0">
                <a:solidFill>
                  <a:prstClr val="white"/>
                </a:solidFill>
                <a:cs typeface="Arial" pitchFamily="34" charset="0"/>
              </a:rPr>
              <a:t>www.ardenphotonics.com</a:t>
            </a:r>
            <a:endParaRPr lang="en-GB" sz="1400" dirty="0">
              <a:solidFill>
                <a:prstClr val="white"/>
              </a:solidFill>
              <a:cs typeface="Arial" pitchFamily="34" charset="0"/>
            </a:endParaRPr>
          </a:p>
        </p:txBody>
      </p:sp>
      <p:sp>
        <p:nvSpPr>
          <p:cNvPr id="22" name="TextBox 21"/>
          <p:cNvSpPr txBox="1"/>
          <p:nvPr userDrawn="1"/>
        </p:nvSpPr>
        <p:spPr>
          <a:xfrm>
            <a:off x="3419872" y="6360721"/>
            <a:ext cx="2376264" cy="338554"/>
          </a:xfrm>
          <a:prstGeom prst="rect">
            <a:avLst/>
          </a:prstGeom>
          <a:noFill/>
        </p:spPr>
        <p:txBody>
          <a:bodyPr wrap="square" rtlCol="0">
            <a:spAutoFit/>
          </a:bodyPr>
          <a:lstStyle/>
          <a:p>
            <a:pPr algn="ctr"/>
            <a:r>
              <a:rPr lang="en-GB" sz="1600" i="1" dirty="0">
                <a:solidFill>
                  <a:prstClr val="white"/>
                </a:solidFill>
                <a:cs typeface="Arial" pitchFamily="34" charset="0"/>
              </a:rPr>
              <a:t>Let us enlighten you</a:t>
            </a:r>
          </a:p>
        </p:txBody>
      </p:sp>
    </p:spTree>
    <p:extLst>
      <p:ext uri="{BB962C8B-B14F-4D97-AF65-F5344CB8AC3E}">
        <p14:creationId xmlns:p14="http://schemas.microsoft.com/office/powerpoint/2010/main" val="408532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C4DDA92D-7E45-4A35-82F6-6B102E28D77F}"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6794D-4F6E-6145-9451-DA30A929066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3581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404600" y="5733542"/>
            <a:ext cx="7488000" cy="431838"/>
          </a:xfrm>
        </p:spPr>
        <p:txBody>
          <a:bodyPr tIns="0" anchor="b" anchorCtr="0"/>
          <a:lstStyle>
            <a:lvl1pPr>
              <a:defRPr sz="3000"/>
            </a:lvl1pPr>
          </a:lstStyle>
          <a:p>
            <a:r>
              <a:rPr lang="en-GB" noProof="0" dirty="0" smtClean="0"/>
              <a:t>Click to edit</a:t>
            </a:r>
            <a:endParaRPr lang="en-GB" noProof="0" dirty="0"/>
          </a:p>
        </p:txBody>
      </p:sp>
      <p:sp>
        <p:nvSpPr>
          <p:cNvPr id="3" name="Untertitel 2"/>
          <p:cNvSpPr>
            <a:spLocks noGrp="1"/>
          </p:cNvSpPr>
          <p:nvPr>
            <p:ph type="subTitle" idx="1" hasCustomPrompt="1"/>
          </p:nvPr>
        </p:nvSpPr>
        <p:spPr>
          <a:xfrm>
            <a:off x="1403350" y="6210000"/>
            <a:ext cx="5832475" cy="576080"/>
          </a:xfrm>
        </p:spPr>
        <p:txBody>
          <a:bodyPr bIns="0" anchor="t" anchorCtr="0"/>
          <a:lstStyle>
            <a:lvl1pPr marL="0" indent="0" algn="l">
              <a:buNone/>
              <a:defRPr sz="1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err="1" smtClean="0"/>
              <a:t>author</a:t>
            </a:r>
            <a:endParaRPr lang="en-GB" noProof="0" dirty="0"/>
          </a:p>
        </p:txBody>
      </p:sp>
      <p:sp>
        <p:nvSpPr>
          <p:cNvPr id="4" name="Datumsplatzhalter 3"/>
          <p:cNvSpPr>
            <a:spLocks noGrp="1"/>
          </p:cNvSpPr>
          <p:nvPr>
            <p:ph type="dt" sz="half" idx="10"/>
          </p:nvPr>
        </p:nvSpPr>
        <p:spPr>
          <a:xfrm>
            <a:off x="8162269" y="6516000"/>
            <a:ext cx="731245" cy="143658"/>
          </a:xfrm>
        </p:spPr>
        <p:txBody>
          <a:bodyPr/>
          <a:lstStyle/>
          <a:p>
            <a:fld id="{16206EE5-3E51-42D1-BC2A-4AD58BDF550D}" type="datetime1">
              <a:rPr lang="de-CH" smtClean="0">
                <a:solidFill>
                  <a:prstClr val="black">
                    <a:lumMod val="50000"/>
                    <a:lumOff val="50000"/>
                  </a:prstClr>
                </a:solidFill>
              </a:rPr>
              <a:t>03.10.2017</a:t>
            </a:fld>
            <a:endParaRPr lang="de-CH">
              <a:solidFill>
                <a:prstClr val="black">
                  <a:lumMod val="50000"/>
                  <a:lumOff val="50000"/>
                </a:prstClr>
              </a:solidFill>
            </a:endParaRPr>
          </a:p>
        </p:txBody>
      </p:sp>
      <p:grpSp>
        <p:nvGrpSpPr>
          <p:cNvPr id="6" name="Gruppieren 5"/>
          <p:cNvGrpSpPr/>
          <p:nvPr/>
        </p:nvGrpSpPr>
        <p:grpSpPr>
          <a:xfrm>
            <a:off x="0" y="5229250"/>
            <a:ext cx="1177925" cy="1628750"/>
            <a:chOff x="0" y="5229250"/>
            <a:chExt cx="1177925" cy="1628750"/>
          </a:xfrm>
        </p:grpSpPr>
        <p:sp>
          <p:nvSpPr>
            <p:cNvPr id="15" name="Rechteck 14"/>
            <p:cNvSpPr/>
            <p:nvPr userDrawn="1"/>
          </p:nvSpPr>
          <p:spPr>
            <a:xfrm>
              <a:off x="474941" y="5229250"/>
              <a:ext cx="702984"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Rechteck 15"/>
            <p:cNvSpPr/>
            <p:nvPr userDrawn="1"/>
          </p:nvSpPr>
          <p:spPr>
            <a:xfrm>
              <a:off x="0" y="5518247"/>
              <a:ext cx="474941" cy="1969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Rechteck 16"/>
            <p:cNvSpPr/>
            <p:nvPr userDrawn="1"/>
          </p:nvSpPr>
          <p:spPr>
            <a:xfrm>
              <a:off x="0" y="5714902"/>
              <a:ext cx="474941" cy="114309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grpSp>
      <p:pic>
        <p:nvPicPr>
          <p:cNvPr id="18" name="Grafi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450" y="1484313"/>
            <a:ext cx="7704409" cy="3746845"/>
          </a:xfrm>
          <a:prstGeom prst="rect">
            <a:avLst/>
          </a:prstGeom>
        </p:spPr>
      </p:pic>
      <p:pic>
        <p:nvPicPr>
          <p:cNvPr id="1027" name="Grafik 1"/>
          <p:cNvPicPr>
            <a:picLocks noChangeAspect="1" noChangeArrowheads="1"/>
          </p:cNvPicPr>
          <p:nvPr userDrawn="1"/>
        </p:nvPicPr>
        <p:blipFill>
          <a:blip r:embed="rId3">
            <a:extLst>
              <a:ext uri="{28A0092B-C50C-407E-A947-70E740481C1C}">
                <a14:useLocalDpi xmlns:a14="http://schemas.microsoft.com/office/drawing/2010/main" val="0"/>
              </a:ext>
            </a:extLst>
          </a:blip>
          <a:srcRect l="3987" t="32669" r="31419" b="52391"/>
          <a:stretch>
            <a:fillRect/>
          </a:stretch>
        </p:blipFill>
        <p:spPr bwMode="auto">
          <a:xfrm>
            <a:off x="777407" y="447614"/>
            <a:ext cx="38481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5822" b="6747"/>
          <a:stretch/>
        </p:blipFill>
        <p:spPr>
          <a:xfrm>
            <a:off x="1177925" y="1484313"/>
            <a:ext cx="7714555" cy="3744887"/>
          </a:xfrm>
          <a:prstGeom prst="rect">
            <a:avLst/>
          </a:prstGeom>
          <a:ln w="25400">
            <a:noFill/>
          </a:ln>
        </p:spPr>
      </p:pic>
    </p:spTree>
    <p:extLst>
      <p:ext uri="{BB962C8B-B14F-4D97-AF65-F5344CB8AC3E}">
        <p14:creationId xmlns:p14="http://schemas.microsoft.com/office/powerpoint/2010/main" val="35321344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smtClean="0"/>
              <a:t>Titel Agenda durch Klicken hinzufügen</a:t>
            </a:r>
            <a:endParaRPr lang="de-CH" dirty="0"/>
          </a:p>
        </p:txBody>
      </p:sp>
      <p:sp>
        <p:nvSpPr>
          <p:cNvPr id="3" name="Inhaltsplatzhalter 2"/>
          <p:cNvSpPr>
            <a:spLocks noGrp="1"/>
          </p:cNvSpPr>
          <p:nvPr>
            <p:ph idx="1" hasCustomPrompt="1"/>
          </p:nvPr>
        </p:nvSpPr>
        <p:spPr/>
        <p:txBody>
          <a:bodyPr/>
          <a:lstStyle>
            <a:lvl1pPr marL="457200" indent="-457200">
              <a:spcAft>
                <a:spcPts val="600"/>
              </a:spcAft>
              <a:buClrTx/>
              <a:buFont typeface="+mj-lt"/>
              <a:buAutoNum type="arabicPeriod"/>
              <a:defRPr sz="2000" baseline="0"/>
            </a:lvl1pPr>
            <a:lvl2pPr marL="712788" indent="-271463">
              <a:spcAft>
                <a:spcPts val="600"/>
              </a:spcAft>
              <a:buClr>
                <a:schemeClr val="bg1">
                  <a:lumMod val="65000"/>
                </a:schemeClr>
              </a:buClr>
              <a:buFont typeface="Wingdings" panose="05000000000000000000" pitchFamily="2" charset="2"/>
              <a:buChar char="§"/>
              <a:defRPr sz="1800" b="0" baseline="0">
                <a:solidFill>
                  <a:schemeClr val="tx1"/>
                </a:solidFill>
              </a:defRPr>
            </a:lvl2pPr>
            <a:lvl3pPr>
              <a:spcAft>
                <a:spcPts val="600"/>
              </a:spcAft>
              <a:defRPr/>
            </a:lvl3pPr>
            <a:lvl4pPr>
              <a:spcAft>
                <a:spcPts val="600"/>
              </a:spcAft>
              <a:defRPr/>
            </a:lvl4pPr>
            <a:lvl5pPr>
              <a:spcAft>
                <a:spcPts val="600"/>
              </a:spcAft>
              <a:buClr>
                <a:schemeClr val="tx1">
                  <a:lumMod val="50000"/>
                  <a:lumOff val="50000"/>
                </a:schemeClr>
              </a:buClr>
              <a:buFont typeface="Wingdings" pitchFamily="2" charset="2"/>
              <a:buChar char="§"/>
              <a:defRPr/>
            </a:lvl5pPr>
          </a:lstStyle>
          <a:p>
            <a:pPr lvl="0"/>
            <a:r>
              <a:rPr lang="de-CH" dirty="0" smtClean="0"/>
              <a:t>Level 1</a:t>
            </a:r>
          </a:p>
          <a:p>
            <a:pPr lvl="1"/>
            <a:r>
              <a:rPr lang="de-CH" dirty="0" smtClean="0"/>
              <a:t>Level 2</a:t>
            </a:r>
          </a:p>
          <a:p>
            <a:pPr lvl="1"/>
            <a:r>
              <a:rPr lang="de-CH" dirty="0" smtClean="0"/>
              <a:t>Level 2</a:t>
            </a:r>
          </a:p>
          <a:p>
            <a:pPr lvl="0"/>
            <a:r>
              <a:rPr lang="de-CH" dirty="0" smtClean="0"/>
              <a:t>Level 1</a:t>
            </a:r>
            <a:endParaRPr lang="de-CH" dirty="0"/>
          </a:p>
        </p:txBody>
      </p:sp>
      <p:sp>
        <p:nvSpPr>
          <p:cNvPr id="10" name="Datumsplatzhalter 9"/>
          <p:cNvSpPr>
            <a:spLocks noGrp="1"/>
          </p:cNvSpPr>
          <p:nvPr>
            <p:ph type="dt" sz="half" idx="10"/>
          </p:nvPr>
        </p:nvSpPr>
        <p:spPr/>
        <p:txBody>
          <a:bodyPr/>
          <a:lstStyle/>
          <a:p>
            <a:fld id="{DB2042E7-CBA7-4A33-8F5C-A9BBE0BD59A5}" type="datetime1">
              <a:rPr lang="de-CH" smtClean="0">
                <a:solidFill>
                  <a:prstClr val="black">
                    <a:lumMod val="50000"/>
                    <a:lumOff val="50000"/>
                  </a:prstClr>
                </a:solidFill>
              </a:rPr>
              <a:t>03.10.2017</a:t>
            </a:fld>
            <a:endParaRPr lang="de-CH">
              <a:solidFill>
                <a:prstClr val="black">
                  <a:lumMod val="50000"/>
                  <a:lumOff val="50000"/>
                </a:prstClr>
              </a:solidFill>
            </a:endParaRPr>
          </a:p>
        </p:txBody>
      </p:sp>
      <p:sp>
        <p:nvSpPr>
          <p:cNvPr id="11" name="Fußzeilenplatzhalter 10"/>
          <p:cNvSpPr>
            <a:spLocks noGrp="1"/>
          </p:cNvSpPr>
          <p:nvPr>
            <p:ph type="ftr" sz="quarter" idx="11"/>
          </p:nvPr>
        </p:nvSpPr>
        <p:spPr/>
        <p:txBody>
          <a:bodyPr/>
          <a:lstStyle>
            <a:lvl1pPr algn="r">
              <a:defRPr/>
            </a:lvl1pPr>
          </a:lstStyle>
          <a:p>
            <a:r>
              <a:rPr lang="en-GB" smtClean="0">
                <a:solidFill>
                  <a:prstClr val="black">
                    <a:lumMod val="50000"/>
                    <a:lumOff val="50000"/>
                  </a:prstClr>
                </a:solidFill>
              </a:rPr>
              <a:t>EMPIR JRP 14IND13 PhotInd 27th month meeting / 4-5.10.2017 / Bern</a:t>
            </a:r>
            <a:endParaRPr lang="de-CH" dirty="0">
              <a:solidFill>
                <a:prstClr val="black">
                  <a:lumMod val="50000"/>
                  <a:lumOff val="50000"/>
                </a:prstClr>
              </a:solidFill>
            </a:endParaRPr>
          </a:p>
        </p:txBody>
      </p:sp>
      <p:sp>
        <p:nvSpPr>
          <p:cNvPr id="12" name="Foliennummernplatzhalter 11"/>
          <p:cNvSpPr>
            <a:spLocks noGrp="1"/>
          </p:cNvSpPr>
          <p:nvPr>
            <p:ph type="sldNum" sz="quarter" idx="12"/>
          </p:nvPr>
        </p:nvSpPr>
        <p:spPr/>
        <p:txBody>
          <a:bodyPr/>
          <a:lstStyle/>
          <a:p>
            <a:fld id="{50920020-C4C3-416C-933F-2D0F93692610}" type="slidenum">
              <a:rPr lang="de-CH" smtClean="0">
                <a:solidFill>
                  <a:prstClr val="black">
                    <a:lumMod val="50000"/>
                    <a:lumOff val="50000"/>
                  </a:prstClr>
                </a:solidFill>
              </a:rPr>
              <a:pPr/>
              <a:t>‹Nr.›</a:t>
            </a:fld>
            <a:endParaRPr lang="de-CH" dirty="0">
              <a:solidFill>
                <a:prstClr val="black">
                  <a:lumMod val="50000"/>
                  <a:lumOff val="50000"/>
                </a:prstClr>
              </a:solidFill>
            </a:endParaRPr>
          </a:p>
        </p:txBody>
      </p:sp>
      <p:pic>
        <p:nvPicPr>
          <p:cNvPr id="7" name="Grafik 6" descr="http://intranet.metas.admin.ch/intranet07/Support/Kommunikation_Promotion/CD_Sprache/Material/Speziallog.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2079080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03349" y="548600"/>
            <a:ext cx="7489825" cy="792838"/>
          </a:xfrm>
          <a:prstGeom prst="rect">
            <a:avLst/>
          </a:prstGeom>
        </p:spPr>
        <p:txBody>
          <a:bodyPr vert="horz" lIns="0" tIns="0" rIns="0" bIns="0" rtlCol="0" anchor="t" anchorCtr="0">
            <a:noAutofit/>
          </a:bodyPr>
          <a:lstStyle/>
          <a:p>
            <a:r>
              <a:rPr lang="en-GB" noProof="0" dirty="0" smtClean="0"/>
              <a:t>Click to edit</a:t>
            </a:r>
            <a:endParaRPr lang="en-GB" noProof="0" dirty="0"/>
          </a:p>
        </p:txBody>
      </p:sp>
      <p:sp>
        <p:nvSpPr>
          <p:cNvPr id="3" name="Textplatzhalter 2"/>
          <p:cNvSpPr>
            <a:spLocks noGrp="1"/>
          </p:cNvSpPr>
          <p:nvPr>
            <p:ph type="body" idx="1"/>
          </p:nvPr>
        </p:nvSpPr>
        <p:spPr>
          <a:xfrm>
            <a:off x="1403349" y="1484730"/>
            <a:ext cx="7489825" cy="4896680"/>
          </a:xfrm>
          <a:prstGeom prst="rect">
            <a:avLst/>
          </a:prstGeom>
        </p:spPr>
        <p:txBody>
          <a:bodyPr vert="horz" lIns="0" tIns="0" rIns="0" bIns="0" rtlCol="0">
            <a:noAutofit/>
          </a:bodyPr>
          <a:lstStyle/>
          <a:p>
            <a:pPr lvl="0"/>
            <a:r>
              <a:rPr lang="en-GB" noProof="0" dirty="0" smtClean="0"/>
              <a:t>Level 1</a:t>
            </a:r>
          </a:p>
          <a:p>
            <a:pPr lvl="1"/>
            <a:r>
              <a:rPr lang="en-GB" noProof="0" dirty="0" smtClean="0"/>
              <a:t>Level 2</a:t>
            </a:r>
          </a:p>
          <a:p>
            <a:pPr lvl="3"/>
            <a:r>
              <a:rPr lang="en-GB" noProof="0" dirty="0" smtClean="0"/>
              <a:t>Level 3</a:t>
            </a:r>
          </a:p>
          <a:p>
            <a:pPr lvl="4"/>
            <a:r>
              <a:rPr lang="en-GB" noProof="0" dirty="0" smtClean="0"/>
              <a:t>Level 4</a:t>
            </a:r>
          </a:p>
          <a:p>
            <a:pPr lvl="5"/>
            <a:r>
              <a:rPr lang="en-GB" noProof="0" dirty="0" smtClean="0"/>
              <a:t>Level 5</a:t>
            </a:r>
          </a:p>
          <a:p>
            <a:pPr lvl="2"/>
            <a:endParaRPr lang="en-GB" noProof="0" dirty="0" smtClean="0"/>
          </a:p>
          <a:p>
            <a:pPr marL="342900" indent="-342900">
              <a:spcAft>
                <a:spcPts val="600"/>
              </a:spcAft>
              <a:buFont typeface="+mj-lt"/>
              <a:buAutoNum type="arabicPeriod"/>
            </a:pPr>
            <a:r>
              <a:rPr lang="de-CH" sz="1800" dirty="0" smtClean="0"/>
              <a:t>Level 1</a:t>
            </a:r>
          </a:p>
          <a:p>
            <a:pPr marL="688050" lvl="1" indent="-400050">
              <a:spcAft>
                <a:spcPts val="600"/>
              </a:spcAft>
              <a:buFont typeface="+mj-lt"/>
              <a:buAutoNum type="romanUcPeriod"/>
            </a:pPr>
            <a:r>
              <a:rPr lang="de-CH" sz="1800" dirty="0" smtClean="0"/>
              <a:t>Level 2</a:t>
            </a:r>
          </a:p>
          <a:p>
            <a:pPr marL="987425" lvl="5" indent="-342900">
              <a:spcBef>
                <a:spcPts val="0"/>
              </a:spcBef>
              <a:spcAft>
                <a:spcPts val="600"/>
              </a:spcAft>
              <a:buClr>
                <a:schemeClr val="bg1">
                  <a:lumMod val="50000"/>
                </a:schemeClr>
              </a:buClr>
              <a:buFont typeface="+mj-lt"/>
              <a:buAutoNum type="alphaLcPeriod"/>
            </a:pPr>
            <a:r>
              <a:rPr lang="de-CH" sz="1600" dirty="0" smtClean="0"/>
              <a:t>Level 3</a:t>
            </a:r>
          </a:p>
          <a:p>
            <a:pPr marL="1162050" lvl="6" indent="-250825">
              <a:spcBef>
                <a:spcPts val="0"/>
              </a:spcBef>
              <a:spcAft>
                <a:spcPts val="600"/>
              </a:spcAft>
              <a:buClr>
                <a:schemeClr val="bg1">
                  <a:lumMod val="50000"/>
                </a:schemeClr>
              </a:buClr>
              <a:buFont typeface="Symbol" panose="05050102010706020507" pitchFamily="18" charset="2"/>
              <a:buChar char="-"/>
            </a:pPr>
            <a:r>
              <a:rPr lang="de-CH" sz="1600" dirty="0" smtClean="0"/>
              <a:t>Level 4</a:t>
            </a:r>
          </a:p>
          <a:p>
            <a:pPr marL="1438275" lvl="7" indent="-260350">
              <a:spcBef>
                <a:spcPts val="0"/>
              </a:spcBef>
              <a:spcAft>
                <a:spcPts val="600"/>
              </a:spcAft>
              <a:buClr>
                <a:schemeClr val="bg1">
                  <a:lumMod val="50000"/>
                </a:schemeClr>
              </a:buClr>
              <a:buFont typeface="Arial" panose="020B0604020202020204" pitchFamily="34" charset="0"/>
              <a:buChar char="▪"/>
            </a:pPr>
            <a:r>
              <a:rPr lang="de-CH" sz="1600" dirty="0" smtClean="0"/>
              <a:t>Level 5</a:t>
            </a:r>
          </a:p>
          <a:p>
            <a:pPr lvl="2"/>
            <a:endParaRPr lang="en-GB" noProof="0" dirty="0" smtClean="0"/>
          </a:p>
          <a:p>
            <a:pPr lvl="2"/>
            <a:r>
              <a:rPr lang="en-GB" noProof="0" dirty="0" smtClean="0"/>
              <a:t>Normal text</a:t>
            </a:r>
          </a:p>
        </p:txBody>
      </p:sp>
      <p:sp>
        <p:nvSpPr>
          <p:cNvPr id="4" name="Datumsplatzhalter 3"/>
          <p:cNvSpPr>
            <a:spLocks noGrp="1"/>
          </p:cNvSpPr>
          <p:nvPr>
            <p:ph type="dt" sz="half" idx="2"/>
          </p:nvPr>
        </p:nvSpPr>
        <p:spPr>
          <a:xfrm>
            <a:off x="7776000" y="6516000"/>
            <a:ext cx="730330"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fld id="{584707A9-EA81-44BD-B7A8-52E8A1FDC759}" type="datetime1">
              <a:rPr lang="de-CH" smtClean="0"/>
              <a:t>03.10.2017</a:t>
            </a:fld>
            <a:endParaRPr lang="de-CH"/>
          </a:p>
        </p:txBody>
      </p:sp>
      <p:sp>
        <p:nvSpPr>
          <p:cNvPr id="5" name="Fußzeilenplatzhalter 4"/>
          <p:cNvSpPr>
            <a:spLocks noGrp="1"/>
          </p:cNvSpPr>
          <p:nvPr>
            <p:ph type="ftr" sz="quarter" idx="3"/>
          </p:nvPr>
        </p:nvSpPr>
        <p:spPr>
          <a:xfrm>
            <a:off x="1403350" y="6516000"/>
            <a:ext cx="6193070"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r>
              <a:rPr lang="en-GB" smtClean="0"/>
              <a:t>EMPIR JRP 14IND13 PhotInd 27th month meeting / 4-5.10.2017 / Bern</a:t>
            </a:r>
            <a:endParaRPr lang="de-CH" dirty="0"/>
          </a:p>
        </p:txBody>
      </p:sp>
      <p:sp>
        <p:nvSpPr>
          <p:cNvPr id="6" name="Foliennummernplatzhalter 5"/>
          <p:cNvSpPr>
            <a:spLocks noGrp="1"/>
          </p:cNvSpPr>
          <p:nvPr>
            <p:ph type="sldNum" sz="quarter" idx="4"/>
          </p:nvPr>
        </p:nvSpPr>
        <p:spPr>
          <a:xfrm>
            <a:off x="8581803" y="6516000"/>
            <a:ext cx="311372"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fld id="{50920020-C4C3-416C-933F-2D0F93692610}" type="slidenum">
              <a:rPr lang="de-CH" smtClean="0"/>
              <a:pPr/>
              <a:t>‹Nr.›</a:t>
            </a:fld>
            <a:endParaRPr lang="de-CH" dirty="0"/>
          </a:p>
        </p:txBody>
      </p:sp>
      <p:sp>
        <p:nvSpPr>
          <p:cNvPr id="11" name="Rechteck 10"/>
          <p:cNvSpPr/>
          <p:nvPr/>
        </p:nvSpPr>
        <p:spPr>
          <a:xfrm>
            <a:off x="474941" y="620610"/>
            <a:ext cx="702984"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 name="Rechteck 14"/>
          <p:cNvSpPr/>
          <p:nvPr/>
        </p:nvSpPr>
        <p:spPr>
          <a:xfrm>
            <a:off x="0" y="909607"/>
            <a:ext cx="474941" cy="1969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Rechteck 15"/>
          <p:cNvSpPr/>
          <p:nvPr/>
        </p:nvSpPr>
        <p:spPr>
          <a:xfrm>
            <a:off x="0" y="1106514"/>
            <a:ext cx="474941" cy="57394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pic>
        <p:nvPicPr>
          <p:cNvPr id="10" name="Grafik 9" descr="http://intranet.metas.admin.ch/intranet07/Support/Kommunikation_Promotion/CD_Sprache/Material/Speziallog.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709" r:id="rId6"/>
  </p:sldLayoutIdLst>
  <p:timing>
    <p:tnLst>
      <p:par>
        <p:cTn id="1" dur="indefinite" restart="never" nodeType="tmRoot"/>
      </p:par>
    </p:tnLst>
  </p:timing>
  <p:hf hdr="0" dt="0"/>
  <p:txStyles>
    <p:titleStyle>
      <a:lvl1pPr algn="l" defTabSz="914400" rtl="0" eaLnBrk="1" latinLnBrk="0" hangingPunct="1">
        <a:lnSpc>
          <a:spcPts val="2900"/>
        </a:lnSpc>
        <a:spcBef>
          <a:spcPct val="0"/>
        </a:spcBef>
        <a:buNone/>
        <a:defRPr sz="2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8000" indent="-288000" algn="l" defTabSz="914400" rtl="0" eaLnBrk="1" latinLnBrk="0" hangingPunct="1">
        <a:spcBef>
          <a:spcPts val="0"/>
        </a:spcBef>
        <a:spcAft>
          <a:spcPts val="400"/>
        </a:spcAft>
        <a:buClr>
          <a:schemeClr val="bg1">
            <a:lumMod val="50000"/>
          </a:schemeClr>
        </a:buClr>
        <a:buFont typeface="Wingdings" pitchFamily="2" charset="2"/>
        <a:buChar char="§"/>
        <a:tabLst>
          <a:tab pos="1943100" algn="l"/>
          <a:tab pos="3590925" algn="r"/>
          <a:tab pos="3886200" algn="l"/>
          <a:tab pos="5829300" algn="l"/>
          <a:tab pos="7486650" algn="r"/>
        </a:tabLst>
        <a:defRPr sz="1800" kern="1200" baseline="0">
          <a:solidFill>
            <a:schemeClr val="tx1"/>
          </a:solidFill>
          <a:latin typeface="+mn-lt"/>
          <a:ea typeface="+mn-ea"/>
          <a:cs typeface="+mn-cs"/>
        </a:defRPr>
      </a:lvl1pPr>
      <a:lvl2pPr marL="688050" indent="-400050" algn="l" defTabSz="914400" rtl="0" eaLnBrk="1" latinLnBrk="0" hangingPunct="1">
        <a:spcBef>
          <a:spcPts val="0"/>
        </a:spcBef>
        <a:spcAft>
          <a:spcPts val="600"/>
        </a:spcAft>
        <a:buClr>
          <a:schemeClr val="bg1">
            <a:lumMod val="50000"/>
          </a:schemeClr>
        </a:buClr>
        <a:buFont typeface="+mj-lt"/>
        <a:buAutoNum type="romanUcPeriod"/>
        <a:tabLst>
          <a:tab pos="1943100" algn="l"/>
          <a:tab pos="3590925" algn="r"/>
          <a:tab pos="3886200" algn="l"/>
          <a:tab pos="5829300" algn="l"/>
          <a:tab pos="7486650" algn="r"/>
        </a:tabLst>
        <a:defRPr sz="1800" kern="1200" baseline="0">
          <a:solidFill>
            <a:schemeClr val="tx1"/>
          </a:solidFill>
          <a:latin typeface="+mn-lt"/>
          <a:ea typeface="+mn-ea"/>
          <a:cs typeface="+mn-cs"/>
        </a:defRPr>
      </a:lvl2pPr>
      <a:lvl3pPr marL="285750" marR="0" indent="-285750" algn="l" defTabSz="914400" rtl="0" eaLnBrk="1" fontAlgn="auto" latinLnBrk="0" hangingPunct="1">
        <a:lnSpc>
          <a:spcPct val="100000"/>
        </a:lnSpc>
        <a:spcBef>
          <a:spcPts val="0"/>
        </a:spcBef>
        <a:spcAft>
          <a:spcPts val="1400"/>
        </a:spcAft>
        <a:buClr>
          <a:schemeClr val="bg1">
            <a:lumMod val="50000"/>
          </a:schemeClr>
        </a:buClr>
        <a:buSzTx/>
        <a:buFont typeface="Wingdings" panose="05000000000000000000" pitchFamily="2" charset="2"/>
        <a:buChar char="§"/>
        <a:tabLst>
          <a:tab pos="266700" algn="l"/>
          <a:tab pos="1943100" algn="l"/>
          <a:tab pos="3590925" algn="r"/>
          <a:tab pos="3886200" algn="l"/>
          <a:tab pos="5829300" algn="l"/>
          <a:tab pos="7486650" algn="r"/>
        </a:tabLst>
        <a:defRPr sz="1800" b="0" kern="1200" baseline="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600"/>
        </a:spcAft>
        <a:buClr>
          <a:schemeClr val="bg1">
            <a:lumMod val="50000"/>
          </a:schemeClr>
        </a:buClr>
        <a:buFont typeface="Arial" pitchFamily="34" charset="0"/>
        <a:buChar char="•"/>
        <a:tabLst>
          <a:tab pos="1943100" algn="l"/>
          <a:tab pos="3590925" algn="r"/>
          <a:tab pos="3886200" algn="l"/>
          <a:tab pos="5829300" algn="l"/>
          <a:tab pos="7486650" algn="r"/>
        </a:tabLst>
        <a:defRPr sz="1800" kern="1200">
          <a:solidFill>
            <a:schemeClr val="tx1"/>
          </a:solidFill>
          <a:latin typeface="+mn-lt"/>
          <a:ea typeface="+mn-ea"/>
          <a:cs typeface="+mn-cs"/>
        </a:defRPr>
      </a:lvl4pPr>
      <a:lvl5pPr marL="1162050" indent="-266700" algn="l" defTabSz="914400" rtl="0" eaLnBrk="1" latinLnBrk="0" hangingPunct="1">
        <a:spcBef>
          <a:spcPts val="0"/>
        </a:spcBef>
        <a:spcAft>
          <a:spcPts val="400"/>
        </a:spcAft>
        <a:buClr>
          <a:schemeClr val="bg1">
            <a:lumMod val="50000"/>
          </a:schemeClr>
        </a:buClr>
        <a:buFont typeface="Symbol" panose="05050102010706020507" pitchFamily="18" charset="2"/>
        <a:buChar char="-"/>
        <a:tabLst>
          <a:tab pos="1943100" algn="l"/>
          <a:tab pos="3590925" algn="r"/>
          <a:tab pos="3886200" algn="l"/>
          <a:tab pos="5829300" algn="l"/>
          <a:tab pos="7486650" algn="r"/>
        </a:tabLst>
        <a:defRPr sz="1600" kern="1200">
          <a:solidFill>
            <a:schemeClr val="tx1"/>
          </a:solidFill>
          <a:latin typeface="+mn-lt"/>
          <a:ea typeface="+mn-ea"/>
          <a:cs typeface="+mn-cs"/>
        </a:defRPr>
      </a:lvl5pPr>
      <a:lvl6pPr marL="1438275" indent="-276225" algn="l" defTabSz="914400" rtl="0" eaLnBrk="1" latinLnBrk="0" hangingPunct="1">
        <a:spcBef>
          <a:spcPct val="20000"/>
        </a:spcBef>
        <a:buClr>
          <a:schemeClr val="bg1">
            <a:lumMod val="50000"/>
          </a:schemeClr>
        </a:buClr>
        <a:buSzPct val="70000"/>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1438275" indent="-260350" algn="l" defTabSz="914400" rtl="0" eaLnBrk="1" latinLnBrk="0" hangingPunct="1">
        <a:spcBef>
          <a:spcPts val="0"/>
        </a:spcBef>
        <a:spcAft>
          <a:spcPts val="6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85B650-D4ED-4B54-A180-4D8D7DDDD5B1}"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546794D-4F6E-6145-9451-DA30A929066D}"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1464500662"/>
      </p:ext>
    </p:extLst>
  </p:cSld>
  <p:clrMap bg1="lt1" tx1="dk1" bg2="lt2" tx2="dk2" accent1="accent1" accent2="accent2" accent3="accent3" accent4="accent4" accent5="accent5" accent6="accent6" hlink="hlink" folHlink="folHlink"/>
  <p:sldLayoutIdLst>
    <p:sldLayoutId id="2147483690"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03349" y="548600"/>
            <a:ext cx="7489825" cy="792838"/>
          </a:xfrm>
          <a:prstGeom prst="rect">
            <a:avLst/>
          </a:prstGeom>
        </p:spPr>
        <p:txBody>
          <a:bodyPr vert="horz" lIns="0" tIns="0" rIns="0" bIns="0" rtlCol="0" anchor="t" anchorCtr="0">
            <a:noAutofit/>
          </a:bodyPr>
          <a:lstStyle/>
          <a:p>
            <a:r>
              <a:rPr lang="en-GB" noProof="0" dirty="0" smtClean="0"/>
              <a:t>Click to edit</a:t>
            </a:r>
            <a:endParaRPr lang="en-GB" noProof="0" dirty="0"/>
          </a:p>
        </p:txBody>
      </p:sp>
      <p:sp>
        <p:nvSpPr>
          <p:cNvPr id="3" name="Textplatzhalter 2"/>
          <p:cNvSpPr>
            <a:spLocks noGrp="1"/>
          </p:cNvSpPr>
          <p:nvPr>
            <p:ph type="body" idx="1"/>
          </p:nvPr>
        </p:nvSpPr>
        <p:spPr>
          <a:xfrm>
            <a:off x="1403349" y="1484730"/>
            <a:ext cx="7489825" cy="4896680"/>
          </a:xfrm>
          <a:prstGeom prst="rect">
            <a:avLst/>
          </a:prstGeom>
        </p:spPr>
        <p:txBody>
          <a:bodyPr vert="horz" lIns="0" tIns="0" rIns="0" bIns="0" rtlCol="0">
            <a:noAutofit/>
          </a:bodyPr>
          <a:lstStyle/>
          <a:p>
            <a:pPr lvl="0"/>
            <a:r>
              <a:rPr lang="en-GB" noProof="0" dirty="0" smtClean="0"/>
              <a:t>Level 1</a:t>
            </a:r>
          </a:p>
          <a:p>
            <a:pPr lvl="1"/>
            <a:r>
              <a:rPr lang="en-GB" noProof="0" dirty="0" smtClean="0"/>
              <a:t>Level 2</a:t>
            </a:r>
          </a:p>
          <a:p>
            <a:pPr lvl="3"/>
            <a:r>
              <a:rPr lang="en-GB" noProof="0" dirty="0" smtClean="0"/>
              <a:t>Level 3</a:t>
            </a:r>
          </a:p>
          <a:p>
            <a:pPr lvl="4"/>
            <a:r>
              <a:rPr lang="en-GB" noProof="0" dirty="0" smtClean="0"/>
              <a:t>Level 4</a:t>
            </a:r>
          </a:p>
          <a:p>
            <a:pPr lvl="5"/>
            <a:r>
              <a:rPr lang="en-GB" noProof="0" dirty="0" smtClean="0"/>
              <a:t>Level 5</a:t>
            </a:r>
          </a:p>
          <a:p>
            <a:pPr lvl="2"/>
            <a:endParaRPr lang="en-GB" noProof="0" dirty="0" smtClean="0"/>
          </a:p>
          <a:p>
            <a:pPr marL="342900" indent="-342900">
              <a:spcAft>
                <a:spcPts val="600"/>
              </a:spcAft>
              <a:buFont typeface="+mj-lt"/>
              <a:buAutoNum type="arabicPeriod"/>
            </a:pPr>
            <a:r>
              <a:rPr lang="de-CH" sz="1800" dirty="0" smtClean="0"/>
              <a:t>Level 1</a:t>
            </a:r>
          </a:p>
          <a:p>
            <a:pPr marL="688050" lvl="1" indent="-400050">
              <a:spcAft>
                <a:spcPts val="600"/>
              </a:spcAft>
              <a:buFont typeface="+mj-lt"/>
              <a:buAutoNum type="romanUcPeriod"/>
            </a:pPr>
            <a:r>
              <a:rPr lang="de-CH" sz="1800" dirty="0" smtClean="0"/>
              <a:t>Level 2</a:t>
            </a:r>
          </a:p>
          <a:p>
            <a:pPr marL="987425" lvl="5" indent="-342900">
              <a:spcBef>
                <a:spcPts val="0"/>
              </a:spcBef>
              <a:spcAft>
                <a:spcPts val="600"/>
              </a:spcAft>
              <a:buClr>
                <a:schemeClr val="bg1">
                  <a:lumMod val="50000"/>
                </a:schemeClr>
              </a:buClr>
              <a:buFont typeface="+mj-lt"/>
              <a:buAutoNum type="alphaLcPeriod"/>
            </a:pPr>
            <a:r>
              <a:rPr lang="de-CH" sz="1600" dirty="0" smtClean="0"/>
              <a:t>Level 3</a:t>
            </a:r>
          </a:p>
          <a:p>
            <a:pPr marL="1162050" lvl="6" indent="-250825">
              <a:spcBef>
                <a:spcPts val="0"/>
              </a:spcBef>
              <a:spcAft>
                <a:spcPts val="600"/>
              </a:spcAft>
              <a:buClr>
                <a:schemeClr val="bg1">
                  <a:lumMod val="50000"/>
                </a:schemeClr>
              </a:buClr>
              <a:buFont typeface="Symbol" panose="05050102010706020507" pitchFamily="18" charset="2"/>
              <a:buChar char="-"/>
            </a:pPr>
            <a:r>
              <a:rPr lang="de-CH" sz="1600" dirty="0" smtClean="0"/>
              <a:t>Level 4</a:t>
            </a:r>
          </a:p>
          <a:p>
            <a:pPr marL="1438275" lvl="7" indent="-260350">
              <a:spcBef>
                <a:spcPts val="0"/>
              </a:spcBef>
              <a:spcAft>
                <a:spcPts val="600"/>
              </a:spcAft>
              <a:buClr>
                <a:schemeClr val="bg1">
                  <a:lumMod val="50000"/>
                </a:schemeClr>
              </a:buClr>
              <a:buFont typeface="Arial" panose="020B0604020202020204" pitchFamily="34" charset="0"/>
              <a:buChar char="▪"/>
            </a:pPr>
            <a:r>
              <a:rPr lang="de-CH" sz="1600" dirty="0" smtClean="0"/>
              <a:t>Level 5</a:t>
            </a:r>
          </a:p>
          <a:p>
            <a:pPr lvl="2"/>
            <a:endParaRPr lang="en-GB" noProof="0" dirty="0" smtClean="0"/>
          </a:p>
          <a:p>
            <a:pPr lvl="2"/>
            <a:r>
              <a:rPr lang="en-GB" noProof="0" dirty="0" smtClean="0"/>
              <a:t>Normal text</a:t>
            </a:r>
          </a:p>
        </p:txBody>
      </p:sp>
      <p:sp>
        <p:nvSpPr>
          <p:cNvPr id="4" name="Datumsplatzhalter 3"/>
          <p:cNvSpPr>
            <a:spLocks noGrp="1"/>
          </p:cNvSpPr>
          <p:nvPr>
            <p:ph type="dt" sz="half" idx="2"/>
          </p:nvPr>
        </p:nvSpPr>
        <p:spPr>
          <a:xfrm>
            <a:off x="7776000" y="6516000"/>
            <a:ext cx="730330"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fld id="{46CB51EF-270F-4D2E-9CCE-04AC04D9581F}" type="datetime1">
              <a:rPr lang="de-CH" smtClean="0">
                <a:solidFill>
                  <a:prstClr val="black">
                    <a:lumMod val="50000"/>
                    <a:lumOff val="50000"/>
                  </a:prstClr>
                </a:solidFill>
              </a:rPr>
              <a:t>03.10.2017</a:t>
            </a:fld>
            <a:endParaRPr lang="de-CH">
              <a:solidFill>
                <a:prstClr val="black">
                  <a:lumMod val="50000"/>
                  <a:lumOff val="50000"/>
                </a:prstClr>
              </a:solidFill>
            </a:endParaRPr>
          </a:p>
        </p:txBody>
      </p:sp>
      <p:sp>
        <p:nvSpPr>
          <p:cNvPr id="5" name="Fußzeilenplatzhalter 4"/>
          <p:cNvSpPr>
            <a:spLocks noGrp="1"/>
          </p:cNvSpPr>
          <p:nvPr>
            <p:ph type="ftr" sz="quarter" idx="3"/>
          </p:nvPr>
        </p:nvSpPr>
        <p:spPr>
          <a:xfrm>
            <a:off x="1403350" y="6516000"/>
            <a:ext cx="6193070"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r>
              <a:rPr lang="en-GB" smtClean="0">
                <a:solidFill>
                  <a:prstClr val="black">
                    <a:lumMod val="50000"/>
                    <a:lumOff val="50000"/>
                  </a:prstClr>
                </a:solidFill>
              </a:rPr>
              <a:t>EMPIR JRP 14IND13 PhotInd 27th month meeting / 4-5.10.2017 / Bern</a:t>
            </a:r>
            <a:endParaRPr lang="de-CH" dirty="0">
              <a:solidFill>
                <a:prstClr val="black">
                  <a:lumMod val="50000"/>
                  <a:lumOff val="50000"/>
                </a:prstClr>
              </a:solidFill>
            </a:endParaRPr>
          </a:p>
        </p:txBody>
      </p:sp>
      <p:sp>
        <p:nvSpPr>
          <p:cNvPr id="6" name="Foliennummernplatzhalter 5"/>
          <p:cNvSpPr>
            <a:spLocks noGrp="1"/>
          </p:cNvSpPr>
          <p:nvPr>
            <p:ph type="sldNum" sz="quarter" idx="4"/>
          </p:nvPr>
        </p:nvSpPr>
        <p:spPr>
          <a:xfrm>
            <a:off x="8581803" y="6516000"/>
            <a:ext cx="311372" cy="143658"/>
          </a:xfrm>
          <a:prstGeom prst="rect">
            <a:avLst/>
          </a:prstGeom>
        </p:spPr>
        <p:txBody>
          <a:bodyPr vert="horz" lIns="0" tIns="0" rIns="0" bIns="0" rtlCol="0" anchor="b" anchorCtr="0"/>
          <a:lstStyle>
            <a:lvl1pPr algn="r">
              <a:defRPr sz="1000">
                <a:solidFill>
                  <a:schemeClr val="tx1">
                    <a:lumMod val="50000"/>
                    <a:lumOff val="50000"/>
                  </a:schemeClr>
                </a:solidFill>
              </a:defRPr>
            </a:lvl1pPr>
          </a:lstStyle>
          <a:p>
            <a:fld id="{50920020-C4C3-416C-933F-2D0F93692610}" type="slidenum">
              <a:rPr lang="de-CH" smtClean="0">
                <a:solidFill>
                  <a:prstClr val="black">
                    <a:lumMod val="50000"/>
                    <a:lumOff val="50000"/>
                  </a:prstClr>
                </a:solidFill>
              </a:rPr>
              <a:pPr/>
              <a:t>‹Nr.›</a:t>
            </a:fld>
            <a:endParaRPr lang="de-CH" dirty="0">
              <a:solidFill>
                <a:prstClr val="black">
                  <a:lumMod val="50000"/>
                  <a:lumOff val="50000"/>
                </a:prstClr>
              </a:solidFill>
            </a:endParaRPr>
          </a:p>
        </p:txBody>
      </p:sp>
      <p:sp>
        <p:nvSpPr>
          <p:cNvPr id="11" name="Rechteck 10"/>
          <p:cNvSpPr/>
          <p:nvPr/>
        </p:nvSpPr>
        <p:spPr>
          <a:xfrm>
            <a:off x="474941" y="620610"/>
            <a:ext cx="702984"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 name="Rechteck 14"/>
          <p:cNvSpPr/>
          <p:nvPr/>
        </p:nvSpPr>
        <p:spPr>
          <a:xfrm>
            <a:off x="0" y="909607"/>
            <a:ext cx="474941" cy="1969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Rechteck 15"/>
          <p:cNvSpPr/>
          <p:nvPr/>
        </p:nvSpPr>
        <p:spPr>
          <a:xfrm>
            <a:off x="0" y="1106514"/>
            <a:ext cx="474941" cy="57394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pic>
        <p:nvPicPr>
          <p:cNvPr id="10" name="Grafik 9" descr="http://intranet.metas.admin.ch/intranet07/Support/Kommunikation_Promotion/CD_Sprache/Material/Speziallog.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116632"/>
            <a:ext cx="1628775" cy="509905"/>
          </a:xfrm>
          <a:prstGeom prst="rect">
            <a:avLst/>
          </a:prstGeom>
          <a:noFill/>
          <a:ln>
            <a:noFill/>
          </a:ln>
        </p:spPr>
      </p:pic>
    </p:spTree>
    <p:extLst>
      <p:ext uri="{BB962C8B-B14F-4D97-AF65-F5344CB8AC3E}">
        <p14:creationId xmlns:p14="http://schemas.microsoft.com/office/powerpoint/2010/main" val="20951660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iming>
    <p:tnLst>
      <p:par>
        <p:cTn id="1" dur="indefinite" restart="never" nodeType="tmRoot"/>
      </p:par>
    </p:tnLst>
  </p:timing>
  <p:hf hdr="0" dt="0"/>
  <p:txStyles>
    <p:titleStyle>
      <a:lvl1pPr algn="l" defTabSz="914400" rtl="0" eaLnBrk="1" latinLnBrk="0" hangingPunct="1">
        <a:lnSpc>
          <a:spcPts val="2900"/>
        </a:lnSpc>
        <a:spcBef>
          <a:spcPct val="0"/>
        </a:spcBef>
        <a:buNone/>
        <a:defRPr sz="2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8000" indent="-288000" algn="l" defTabSz="914400" rtl="0" eaLnBrk="1" latinLnBrk="0" hangingPunct="1">
        <a:spcBef>
          <a:spcPts val="0"/>
        </a:spcBef>
        <a:spcAft>
          <a:spcPts val="400"/>
        </a:spcAft>
        <a:buClr>
          <a:schemeClr val="bg1">
            <a:lumMod val="50000"/>
          </a:schemeClr>
        </a:buClr>
        <a:buFont typeface="Wingdings" pitchFamily="2" charset="2"/>
        <a:buChar char="§"/>
        <a:tabLst>
          <a:tab pos="1943100" algn="l"/>
          <a:tab pos="3590925" algn="r"/>
          <a:tab pos="3886200" algn="l"/>
          <a:tab pos="5829300" algn="l"/>
          <a:tab pos="7486650" algn="r"/>
        </a:tabLst>
        <a:defRPr sz="1800" kern="1200" baseline="0">
          <a:solidFill>
            <a:schemeClr val="tx1"/>
          </a:solidFill>
          <a:latin typeface="+mn-lt"/>
          <a:ea typeface="+mn-ea"/>
          <a:cs typeface="+mn-cs"/>
        </a:defRPr>
      </a:lvl1pPr>
      <a:lvl2pPr marL="688050" indent="-400050" algn="l" defTabSz="914400" rtl="0" eaLnBrk="1" latinLnBrk="0" hangingPunct="1">
        <a:spcBef>
          <a:spcPts val="0"/>
        </a:spcBef>
        <a:spcAft>
          <a:spcPts val="600"/>
        </a:spcAft>
        <a:buClr>
          <a:schemeClr val="bg1">
            <a:lumMod val="50000"/>
          </a:schemeClr>
        </a:buClr>
        <a:buFont typeface="+mj-lt"/>
        <a:buAutoNum type="romanUcPeriod"/>
        <a:tabLst>
          <a:tab pos="1943100" algn="l"/>
          <a:tab pos="3590925" algn="r"/>
          <a:tab pos="3886200" algn="l"/>
          <a:tab pos="5829300" algn="l"/>
          <a:tab pos="7486650" algn="r"/>
        </a:tabLst>
        <a:defRPr sz="1800" kern="1200" baseline="0">
          <a:solidFill>
            <a:schemeClr val="tx1"/>
          </a:solidFill>
          <a:latin typeface="+mn-lt"/>
          <a:ea typeface="+mn-ea"/>
          <a:cs typeface="+mn-cs"/>
        </a:defRPr>
      </a:lvl2pPr>
      <a:lvl3pPr marL="285750" marR="0" indent="-285750" algn="l" defTabSz="914400" rtl="0" eaLnBrk="1" fontAlgn="auto" latinLnBrk="0" hangingPunct="1">
        <a:lnSpc>
          <a:spcPct val="100000"/>
        </a:lnSpc>
        <a:spcBef>
          <a:spcPts val="0"/>
        </a:spcBef>
        <a:spcAft>
          <a:spcPts val="1400"/>
        </a:spcAft>
        <a:buClr>
          <a:schemeClr val="bg1">
            <a:lumMod val="50000"/>
          </a:schemeClr>
        </a:buClr>
        <a:buSzTx/>
        <a:buFont typeface="Wingdings" panose="05000000000000000000" pitchFamily="2" charset="2"/>
        <a:buChar char="§"/>
        <a:tabLst>
          <a:tab pos="266700" algn="l"/>
          <a:tab pos="1943100" algn="l"/>
          <a:tab pos="3590925" algn="r"/>
          <a:tab pos="3886200" algn="l"/>
          <a:tab pos="5829300" algn="l"/>
          <a:tab pos="7486650" algn="r"/>
        </a:tabLst>
        <a:defRPr sz="1800" b="0" kern="1200" baseline="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600"/>
        </a:spcAft>
        <a:buClr>
          <a:schemeClr val="bg1">
            <a:lumMod val="50000"/>
          </a:schemeClr>
        </a:buClr>
        <a:buFont typeface="Arial" pitchFamily="34" charset="0"/>
        <a:buChar char="•"/>
        <a:tabLst>
          <a:tab pos="1943100" algn="l"/>
          <a:tab pos="3590925" algn="r"/>
          <a:tab pos="3886200" algn="l"/>
          <a:tab pos="5829300" algn="l"/>
          <a:tab pos="7486650" algn="r"/>
        </a:tabLst>
        <a:defRPr sz="1800" kern="1200">
          <a:solidFill>
            <a:schemeClr val="tx1"/>
          </a:solidFill>
          <a:latin typeface="+mn-lt"/>
          <a:ea typeface="+mn-ea"/>
          <a:cs typeface="+mn-cs"/>
        </a:defRPr>
      </a:lvl4pPr>
      <a:lvl5pPr marL="1162050" indent="-266700" algn="l" defTabSz="914400" rtl="0" eaLnBrk="1" latinLnBrk="0" hangingPunct="1">
        <a:spcBef>
          <a:spcPts val="0"/>
        </a:spcBef>
        <a:spcAft>
          <a:spcPts val="400"/>
        </a:spcAft>
        <a:buClr>
          <a:schemeClr val="bg1">
            <a:lumMod val="50000"/>
          </a:schemeClr>
        </a:buClr>
        <a:buFont typeface="Symbol" panose="05050102010706020507" pitchFamily="18" charset="2"/>
        <a:buChar char="-"/>
        <a:tabLst>
          <a:tab pos="1943100" algn="l"/>
          <a:tab pos="3590925" algn="r"/>
          <a:tab pos="3886200" algn="l"/>
          <a:tab pos="5829300" algn="l"/>
          <a:tab pos="7486650" algn="r"/>
        </a:tabLst>
        <a:defRPr sz="1600" kern="1200">
          <a:solidFill>
            <a:schemeClr val="tx1"/>
          </a:solidFill>
          <a:latin typeface="+mn-lt"/>
          <a:ea typeface="+mn-ea"/>
          <a:cs typeface="+mn-cs"/>
        </a:defRPr>
      </a:lvl5pPr>
      <a:lvl6pPr marL="1438275" indent="-276225" algn="l" defTabSz="914400" rtl="0" eaLnBrk="1" latinLnBrk="0" hangingPunct="1">
        <a:spcBef>
          <a:spcPct val="20000"/>
        </a:spcBef>
        <a:buClr>
          <a:schemeClr val="bg1">
            <a:lumMod val="50000"/>
          </a:schemeClr>
        </a:buClr>
        <a:buSzPct val="70000"/>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1438275" indent="-260350" algn="l" defTabSz="914400" rtl="0" eaLnBrk="1" latinLnBrk="0" hangingPunct="1">
        <a:spcBef>
          <a:spcPts val="0"/>
        </a:spcBef>
        <a:spcAft>
          <a:spcPts val="6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15CE616-4232-4D83-93F4-4E2D8639FCB2}" type="datetime1">
              <a:rPr lang="de-CH" smtClean="0">
                <a:solidFill>
                  <a:prstClr val="black">
                    <a:tint val="75000"/>
                  </a:prstClr>
                </a:solidFill>
              </a:rPr>
              <a:t>03.10.2017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546794D-4F6E-6145-9451-DA30A929066D}"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9154502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768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24816-E339-4AB1-A982-4AD021D39BCE}" type="datetimeFigureOut">
              <a:rPr lang="en-US" smtClean="0">
                <a:solidFill>
                  <a:prstClr val="black">
                    <a:tint val="75000"/>
                  </a:prstClr>
                </a:solidFill>
              </a:rPr>
              <a:pPr/>
              <a:t>10/3/2017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8D329-764B-46CB-BA4A-2E8CE8F745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728213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1.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11.emf"/><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11.emf"/><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g"/><Relationship Id="rId1" Type="http://schemas.openxmlformats.org/officeDocument/2006/relationships/slideLayout" Target="../slideLayouts/slideLayout2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0.jpg"/><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0.jpg"/><Relationship Id="rId1" Type="http://schemas.openxmlformats.org/officeDocument/2006/relationships/slideLayout" Target="../slideLayouts/slideLayout28.xml"/><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50.jpg"/><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jpg"/><Relationship Id="rId1" Type="http://schemas.openxmlformats.org/officeDocument/2006/relationships/slideLayout" Target="../slideLayouts/slideLayout28.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59632" y="4869160"/>
            <a:ext cx="2232546" cy="315344"/>
          </a:xfrm>
        </p:spPr>
        <p:txBody>
          <a:bodyPr/>
          <a:lstStyle/>
          <a:p>
            <a:r>
              <a:rPr lang="en-GB" dirty="0" smtClean="0">
                <a:solidFill>
                  <a:schemeClr val="bg1"/>
                </a:solidFill>
              </a:rPr>
              <a:t>J. </a:t>
            </a:r>
            <a:r>
              <a:rPr lang="en-GB" dirty="0">
                <a:solidFill>
                  <a:schemeClr val="bg1"/>
                </a:solidFill>
              </a:rPr>
              <a:t>Morel, N. </a:t>
            </a:r>
            <a:r>
              <a:rPr lang="en-GB" dirty="0" smtClean="0">
                <a:solidFill>
                  <a:schemeClr val="bg1"/>
                </a:solidFill>
              </a:rPr>
              <a:t>Castagna</a:t>
            </a:r>
            <a:endParaRPr lang="en-GB" dirty="0">
              <a:solidFill>
                <a:schemeClr val="bg1"/>
              </a:solidFill>
            </a:endParaRPr>
          </a:p>
        </p:txBody>
      </p:sp>
      <p:pic>
        <p:nvPicPr>
          <p:cNvPr id="5" name="Picture 4" descr="C:\Users\Mr\Desktop\Euramet_logo(blue_on_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8391"/>
            <a:ext cx="1584176" cy="744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03648" y="2276872"/>
            <a:ext cx="7128792" cy="1584176"/>
          </a:xfrm>
          <a:prstGeom prst="rect">
            <a:avLst/>
          </a:prstGeom>
          <a:noFill/>
        </p:spPr>
        <p:txBody>
          <a:bodyPr wrap="none" lIns="0" tIns="0" rIns="0" bIns="0" rtlCol="0">
            <a:noAutofit/>
          </a:bodyPr>
          <a:lstStyle/>
          <a:p>
            <a:pPr algn="ctr"/>
            <a:r>
              <a:rPr lang="en-US" sz="3200" b="1" dirty="0" smtClean="0">
                <a:solidFill>
                  <a:schemeClr val="bg1"/>
                </a:solidFill>
              </a:rPr>
              <a:t>14IND13 </a:t>
            </a:r>
            <a:r>
              <a:rPr lang="en-US" sz="3200" b="1" dirty="0" err="1" smtClean="0">
                <a:solidFill>
                  <a:schemeClr val="bg1"/>
                </a:solidFill>
              </a:rPr>
              <a:t>Photind</a:t>
            </a:r>
            <a:r>
              <a:rPr lang="en-US" sz="3200" b="1" smtClean="0">
                <a:solidFill>
                  <a:schemeClr val="bg1"/>
                </a:solidFill>
              </a:rPr>
              <a:t/>
            </a:r>
            <a:br>
              <a:rPr lang="en-US" sz="3200" b="1" smtClean="0">
                <a:solidFill>
                  <a:schemeClr val="bg1"/>
                </a:solidFill>
              </a:rPr>
            </a:br>
            <a:r>
              <a:rPr lang="en-US" sz="3200" b="1">
                <a:solidFill>
                  <a:schemeClr val="bg1"/>
                </a:solidFill>
              </a:rPr>
              <a:t>WP3: Development of fibre </a:t>
            </a:r>
            <a:r>
              <a:rPr lang="en-US" sz="3200" b="1" smtClean="0">
                <a:solidFill>
                  <a:schemeClr val="bg1"/>
                </a:solidFill>
              </a:rPr>
              <a:t>optic</a:t>
            </a:r>
          </a:p>
          <a:p>
            <a:pPr algn="ctr"/>
            <a:r>
              <a:rPr lang="en-US" sz="3200" b="1" smtClean="0">
                <a:solidFill>
                  <a:schemeClr val="bg1"/>
                </a:solidFill>
              </a:rPr>
              <a:t>measuring </a:t>
            </a:r>
            <a:r>
              <a:rPr lang="en-US" sz="3200" b="1">
                <a:solidFill>
                  <a:schemeClr val="bg1"/>
                </a:solidFill>
              </a:rPr>
              <a:t>instruments and artefacts</a:t>
            </a:r>
            <a:endParaRPr lang="en-US" sz="3200" b="1" smtClean="0">
              <a:solidFill>
                <a:schemeClr val="bg1"/>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5373216"/>
            <a:ext cx="1339349"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Dom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6237312"/>
            <a:ext cx="1296144" cy="410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696" y="6381328"/>
            <a:ext cx="1582869" cy="40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344" y="5517232"/>
            <a:ext cx="1296144" cy="30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NPL Logo 294 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5949280"/>
            <a:ext cx="1155700" cy="42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5373216"/>
            <a:ext cx="1944216" cy="49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6"/>
          <p:cNvPicPr>
            <a:picLocks noChangeAspect="1"/>
          </p:cNvPicPr>
          <p:nvPr/>
        </p:nvPicPr>
        <p:blipFill>
          <a:blip r:embed="rId10"/>
          <a:stretch>
            <a:fillRect/>
          </a:stretch>
        </p:blipFill>
        <p:spPr>
          <a:xfrm>
            <a:off x="611560" y="5733256"/>
            <a:ext cx="1574755" cy="360040"/>
          </a:xfrm>
          <a:prstGeom prst="rect">
            <a:avLst/>
          </a:prstGeom>
        </p:spPr>
      </p:pic>
    </p:spTree>
    <p:extLst>
      <p:ext uri="{BB962C8B-B14F-4D97-AF65-F5344CB8AC3E}">
        <p14:creationId xmlns:p14="http://schemas.microsoft.com/office/powerpoint/2010/main" val="675406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6391499"/>
            <a:ext cx="2376264" cy="276999"/>
          </a:xfrm>
          <a:prstGeom prst="rect">
            <a:avLst/>
          </a:prstGeom>
          <a:noFill/>
        </p:spPr>
        <p:txBody>
          <a:bodyPr wrap="square" rtlCol="0">
            <a:spAutoFit/>
          </a:bodyPr>
          <a:lstStyle/>
          <a:p>
            <a:pPr algn="ctr"/>
            <a:r>
              <a:rPr lang="en-GB" sz="1200" dirty="0" err="1">
                <a:solidFill>
                  <a:prstClr val="white"/>
                </a:solidFill>
                <a:cs typeface="Arial" pitchFamily="34" charset="0"/>
              </a:rPr>
              <a:t>PhotInd</a:t>
            </a:r>
            <a:endParaRPr lang="en-GB" sz="1400" dirty="0">
              <a:solidFill>
                <a:prstClr val="white"/>
              </a:solidFill>
              <a:cs typeface="Arial" pitchFamily="34" charset="0"/>
            </a:endParaRPr>
          </a:p>
        </p:txBody>
      </p:sp>
      <p:sp>
        <p:nvSpPr>
          <p:cNvPr id="5" name="TextBox 4"/>
          <p:cNvSpPr txBox="1"/>
          <p:nvPr/>
        </p:nvSpPr>
        <p:spPr>
          <a:xfrm>
            <a:off x="611560" y="1412776"/>
            <a:ext cx="3903994" cy="3108543"/>
          </a:xfrm>
          <a:prstGeom prst="rect">
            <a:avLst/>
          </a:prstGeom>
          <a:noFill/>
        </p:spPr>
        <p:txBody>
          <a:bodyPr wrap="square" rtlCol="0">
            <a:spAutoFit/>
          </a:bodyPr>
          <a:lstStyle/>
          <a:p>
            <a:pPr>
              <a:buClr>
                <a:srgbClr val="001A72"/>
              </a:buClr>
              <a:buFont typeface="Wingdings" pitchFamily="2" charset="2"/>
              <a:buChar char="§"/>
            </a:pPr>
            <a:r>
              <a:rPr lang="en-GB" sz="1600" dirty="0">
                <a:solidFill>
                  <a:prstClr val="black"/>
                </a:solidFill>
              </a:rPr>
              <a:t> Initial work has been with 50/125 and 62.5/125µm graded index fiber</a:t>
            </a:r>
          </a:p>
          <a:p>
            <a:pPr>
              <a:buClr>
                <a:srgbClr val="001A72"/>
              </a:buClr>
              <a:buFont typeface="Wingdings" pitchFamily="2" charset="2"/>
              <a:buChar char="§"/>
            </a:pPr>
            <a:endParaRPr lang="en-GB" sz="1600" dirty="0">
              <a:solidFill>
                <a:prstClr val="black"/>
              </a:solidFill>
            </a:endParaRPr>
          </a:p>
          <a:p>
            <a:pPr>
              <a:buClr>
                <a:srgbClr val="001A72"/>
              </a:buClr>
              <a:buFont typeface="Wingdings" pitchFamily="2" charset="2"/>
              <a:buChar char="§"/>
            </a:pPr>
            <a:r>
              <a:rPr lang="en-GB" sz="1600" dirty="0">
                <a:solidFill>
                  <a:prstClr val="black"/>
                </a:solidFill>
              </a:rPr>
              <a:t> Desire to expand measurement capability to as many different fiber types as possible</a:t>
            </a:r>
          </a:p>
          <a:p>
            <a:pPr>
              <a:buClr>
                <a:srgbClr val="001A72"/>
              </a:buClr>
              <a:buFont typeface="Wingdings" pitchFamily="2" charset="2"/>
              <a:buChar char="§"/>
            </a:pPr>
            <a:endParaRPr lang="en-GB" sz="1600" dirty="0">
              <a:solidFill>
                <a:prstClr val="black"/>
              </a:solidFill>
            </a:endParaRPr>
          </a:p>
          <a:p>
            <a:pPr>
              <a:buClr>
                <a:srgbClr val="001A72"/>
              </a:buClr>
              <a:buFont typeface="Wingdings" pitchFamily="2" charset="2"/>
              <a:buChar char="§"/>
            </a:pPr>
            <a:r>
              <a:rPr lang="en-GB" sz="1600" dirty="0">
                <a:solidFill>
                  <a:prstClr val="black"/>
                </a:solidFill>
              </a:rPr>
              <a:t> Created a pair of reference light sources with 50/125µm Step Index fiber</a:t>
            </a:r>
          </a:p>
          <a:p>
            <a:pPr>
              <a:buClr>
                <a:srgbClr val="001A72"/>
              </a:buClr>
              <a:buFont typeface="Wingdings" pitchFamily="2" charset="2"/>
              <a:buChar char="§"/>
            </a:pPr>
            <a:endParaRPr lang="en-GB" sz="1600" dirty="0">
              <a:solidFill>
                <a:prstClr val="black"/>
              </a:solidFill>
            </a:endParaRPr>
          </a:p>
          <a:p>
            <a:pPr>
              <a:buClr>
                <a:srgbClr val="001A72"/>
              </a:buClr>
              <a:buFont typeface="Wingdings" pitchFamily="2" charset="2"/>
              <a:buChar char="§"/>
            </a:pPr>
            <a:r>
              <a:rPr lang="en-GB" sz="1600" dirty="0">
                <a:solidFill>
                  <a:prstClr val="black"/>
                </a:solidFill>
              </a:rPr>
              <a:t> Illumination from 850nm LED</a:t>
            </a:r>
          </a:p>
          <a:p>
            <a:pPr>
              <a:buClr>
                <a:srgbClr val="00C0B5"/>
              </a:buClr>
              <a:buFont typeface="Wingdings" pitchFamily="2" charset="2"/>
              <a:buChar char="§"/>
            </a:pPr>
            <a:endParaRPr lang="en-GB" dirty="0">
              <a:solidFill>
                <a:prstClr val="black"/>
              </a:solidFill>
            </a:endParaRPr>
          </a:p>
        </p:txBody>
      </p:sp>
      <p:sp>
        <p:nvSpPr>
          <p:cNvPr id="2" name="Rectangle 1"/>
          <p:cNvSpPr/>
          <p:nvPr/>
        </p:nvSpPr>
        <p:spPr>
          <a:xfrm>
            <a:off x="1704628" y="317099"/>
            <a:ext cx="6696744" cy="584775"/>
          </a:xfrm>
          <a:prstGeom prst="rect">
            <a:avLst/>
          </a:prstGeom>
        </p:spPr>
        <p:txBody>
          <a:bodyPr wrap="square">
            <a:spAutoFit/>
          </a:bodyPr>
          <a:lstStyle/>
          <a:p>
            <a:r>
              <a:rPr lang="en-GB" sz="3200" dirty="0">
                <a:solidFill>
                  <a:prstClr val="black"/>
                </a:solidFill>
              </a:rPr>
              <a:t>EAF </a:t>
            </a:r>
            <a:r>
              <a:rPr lang="en-GB" sz="3200">
                <a:solidFill>
                  <a:prstClr val="black"/>
                </a:solidFill>
              </a:rPr>
              <a:t>in </a:t>
            </a:r>
            <a:r>
              <a:rPr lang="en-GB" sz="3200" smtClean="0">
                <a:solidFill>
                  <a:prstClr val="black"/>
                </a:solidFill>
              </a:rPr>
              <a:t>50 / 125­µm </a:t>
            </a:r>
            <a:r>
              <a:rPr lang="en-GB" sz="3200" dirty="0">
                <a:solidFill>
                  <a:prstClr val="black"/>
                </a:solidFill>
              </a:rPr>
              <a:t>Step Index Fiber</a:t>
            </a:r>
          </a:p>
        </p:txBody>
      </p:sp>
      <p:pic>
        <p:nvPicPr>
          <p:cNvPr id="8" name="Picture 7">
            <a:extLst>
              <a:ext uri="{FF2B5EF4-FFF2-40B4-BE49-F238E27FC236}">
                <a16:creationId xmlns="" xmlns:a16="http://schemas.microsoft.com/office/drawing/2014/main" id="{B59B9FEB-CA9F-46AA-BDE6-A68A8A31B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75" t="13477"/>
          <a:stretch/>
        </p:blipFill>
        <p:spPr>
          <a:xfrm>
            <a:off x="4515554" y="1211098"/>
            <a:ext cx="4070638" cy="2289910"/>
          </a:xfrm>
          <a:prstGeom prst="rect">
            <a:avLst/>
          </a:prstGeom>
        </p:spPr>
      </p:pic>
      <p:pic>
        <p:nvPicPr>
          <p:cNvPr id="1026" name="Picture 2" descr="https://lh3.googleusercontent.com/jKU2cpnyaHQV7bDqG25wP32gE4ua57-pXvspnEMlq7RhAs7auDFlTI4qi2bQlv-5jfvVIybryTRXgjLWiejz5d2XDWvQo8NLzxvcPkHylABhHDcL4DbaY0kaBn4rc7F73Sk4R6FR88Td9_EoqFQxIMDXsXpkduEGcnbnI1A2IrmbvjwpUm3Syqwb3fnWY1CVUJFWpQJp3PdwsaXoqJ-n9mdCCqwcVnNfcx6Q9Cl1KGXiUe6g0hExih_PUepY1QyCYaIdBRaETxY7eAWHwVuiQKhWKEZ3kBPhgnw8vBEbqsw7klWdbbxs4OO3Du2dt4S0afgr42WjaTVmoBfQhlAWgMzhCSjddW_asnRjVA3zRdrJW2UBJ9KDF8t6tAAzhViw6AKWDl5jYGaHa-6G4VevrjXN16QXiCeVtgXSrdsTBPN1OPgJ0ZaemSC6vHJ_uNSKL2YrKQi75udN3unETlPUregZYKOFcxqR09NabFI_d2HX-zDIqt0HCkS7dbBF0jtCJVWKYNIG7HBMZHp8OyUg4_AP--Oi13L2sOhJycZD0nxNxsKNPf-MVOYPMIrmNpWL01VDQ29P4VNcMON-eB3SqmeO3SSPwY8u_TTAwoOzEw=w1759-h989-no">
            <a:extLst>
              <a:ext uri="{FF2B5EF4-FFF2-40B4-BE49-F238E27FC236}">
                <a16:creationId xmlns="" xmlns:a16="http://schemas.microsoft.com/office/drawing/2014/main" id="{004DFCF0-6D28-4649-B45C-D25AAE82D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509" y="3717032"/>
            <a:ext cx="4072207" cy="228991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6"/>
          <p:cNvSpPr txBox="1">
            <a:spLocks/>
          </p:cNvSpPr>
          <p:nvPr/>
        </p:nvSpPr>
        <p:spPr>
          <a:xfrm>
            <a:off x="8581803" y="6741625"/>
            <a:ext cx="311372" cy="143658"/>
          </a:xfrm>
          <a:prstGeom prst="rect">
            <a:avLst/>
          </a:prstGeom>
        </p:spPr>
        <p:txBody>
          <a:bodyPr vert="horz" lIns="0" tIns="0" rIns="0" bIns="0" rtlCol="0" anchor="b" anchorCtr="0"/>
          <a:lstStyle>
            <a:defPPr>
              <a:defRPr lang="de-DE"/>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920020-C4C3-416C-933F-2D0F93692610}" type="slidenum">
              <a:rPr kumimoji="0" lang="de-CH" sz="1000" b="0" i="0" u="none" strike="noStrike" kern="1200" cap="none" spc="0" normalizeH="0" baseline="0" noProof="0" smtClean="0">
                <a:ln>
                  <a:noFill/>
                </a:ln>
                <a:solidFill>
                  <a:prstClr val="black">
                    <a:lumMod val="50000"/>
                    <a:lumOff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10" name="Footer Placeholder 4"/>
          <p:cNvSpPr txBox="1">
            <a:spLocks/>
          </p:cNvSpPr>
          <p:nvPr/>
        </p:nvSpPr>
        <p:spPr>
          <a:xfrm>
            <a:off x="1403350" y="6677925"/>
            <a:ext cx="6193070" cy="14365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mtClean="0"/>
              <a:t>EMPIR JRP 14IND13 PhotInd 27th month meeting / 4-5.10.2017 / Bern</a:t>
            </a:r>
            <a:endParaRPr lang="de-CH" sz="1000" dirty="0"/>
          </a:p>
        </p:txBody>
      </p:sp>
    </p:spTree>
    <p:extLst>
      <p:ext uri="{BB962C8B-B14F-4D97-AF65-F5344CB8AC3E}">
        <p14:creationId xmlns:p14="http://schemas.microsoft.com/office/powerpoint/2010/main" val="421613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6391499"/>
            <a:ext cx="2376264" cy="276999"/>
          </a:xfrm>
          <a:prstGeom prst="rect">
            <a:avLst/>
          </a:prstGeom>
          <a:noFill/>
        </p:spPr>
        <p:txBody>
          <a:bodyPr wrap="square" rtlCol="0">
            <a:spAutoFit/>
          </a:bodyPr>
          <a:lstStyle/>
          <a:p>
            <a:pPr algn="ctr"/>
            <a:r>
              <a:rPr lang="en-GB" sz="1200" dirty="0" err="1">
                <a:solidFill>
                  <a:prstClr val="white"/>
                </a:solidFill>
                <a:cs typeface="Arial" pitchFamily="34" charset="0"/>
              </a:rPr>
              <a:t>PhotInd</a:t>
            </a:r>
            <a:endParaRPr lang="en-GB" sz="1400" dirty="0">
              <a:solidFill>
                <a:prstClr val="white"/>
              </a:solidFill>
              <a:cs typeface="Arial" pitchFamily="34" charset="0"/>
            </a:endParaRPr>
          </a:p>
        </p:txBody>
      </p:sp>
      <p:sp>
        <p:nvSpPr>
          <p:cNvPr id="2" name="Rectangle 1"/>
          <p:cNvSpPr/>
          <p:nvPr/>
        </p:nvSpPr>
        <p:spPr>
          <a:xfrm>
            <a:off x="2123728" y="288524"/>
            <a:ext cx="7020272" cy="584775"/>
          </a:xfrm>
          <a:prstGeom prst="rect">
            <a:avLst/>
          </a:prstGeom>
        </p:spPr>
        <p:txBody>
          <a:bodyPr wrap="square">
            <a:spAutoFit/>
          </a:bodyPr>
          <a:lstStyle/>
          <a:p>
            <a:r>
              <a:rPr lang="en-GB" sz="3200" dirty="0">
                <a:solidFill>
                  <a:prstClr val="black"/>
                </a:solidFill>
              </a:rPr>
              <a:t>Comparison with Graded Index</a:t>
            </a:r>
          </a:p>
        </p:txBody>
      </p:sp>
      <p:graphicFrame>
        <p:nvGraphicFramePr>
          <p:cNvPr id="5" name="Chart 4">
            <a:extLst>
              <a:ext uri="{FF2B5EF4-FFF2-40B4-BE49-F238E27FC236}">
                <a16:creationId xmlns="" xmlns:a16="http://schemas.microsoft.com/office/drawing/2014/main" id="{66C777D9-6907-4840-A05B-3BB1BF661A4B}"/>
              </a:ext>
            </a:extLst>
          </p:cNvPr>
          <p:cNvGraphicFramePr>
            <a:graphicFrameLocks/>
          </p:cNvGraphicFramePr>
          <p:nvPr>
            <p:extLst>
              <p:ext uri="{D42A27DB-BD31-4B8C-83A1-F6EECF244321}">
                <p14:modId xmlns:p14="http://schemas.microsoft.com/office/powerpoint/2010/main" val="2678026445"/>
              </p:ext>
            </p:extLst>
          </p:nvPr>
        </p:nvGraphicFramePr>
        <p:xfrm>
          <a:off x="395536" y="1124744"/>
          <a:ext cx="8424936"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6"/>
          <p:cNvSpPr txBox="1">
            <a:spLocks/>
          </p:cNvSpPr>
          <p:nvPr/>
        </p:nvSpPr>
        <p:spPr>
          <a:xfrm>
            <a:off x="8581803" y="6741625"/>
            <a:ext cx="311372" cy="143658"/>
          </a:xfrm>
          <a:prstGeom prst="rect">
            <a:avLst/>
          </a:prstGeom>
        </p:spPr>
        <p:txBody>
          <a:bodyPr vert="horz" lIns="0" tIns="0" rIns="0" bIns="0" rtlCol="0" anchor="b" anchorCtr="0"/>
          <a:lstStyle>
            <a:defPPr>
              <a:defRPr lang="de-DE"/>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920020-C4C3-416C-933F-2D0F93692610}" type="slidenum">
              <a:rPr kumimoji="0" lang="de-CH" sz="1000" b="0" i="0" u="none" strike="noStrike" kern="1200" cap="none" spc="0" normalizeH="0" baseline="0" noProof="0" smtClean="0">
                <a:ln>
                  <a:noFill/>
                </a:ln>
                <a:solidFill>
                  <a:prstClr val="black">
                    <a:lumMod val="50000"/>
                    <a:lumOff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7" name="Footer Placeholder 4"/>
          <p:cNvSpPr txBox="1">
            <a:spLocks/>
          </p:cNvSpPr>
          <p:nvPr/>
        </p:nvSpPr>
        <p:spPr>
          <a:xfrm>
            <a:off x="1403350" y="6677925"/>
            <a:ext cx="6193070" cy="14365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mtClean="0"/>
              <a:t>EMPIR JRP 14IND13 PhotInd 27th month meeting / 4-5.10.2017 / Bern</a:t>
            </a:r>
            <a:endParaRPr lang="de-CH" sz="1000" dirty="0"/>
          </a:p>
        </p:txBody>
      </p:sp>
    </p:spTree>
    <p:extLst>
      <p:ext uri="{BB962C8B-B14F-4D97-AF65-F5344CB8AC3E}">
        <p14:creationId xmlns:p14="http://schemas.microsoft.com/office/powerpoint/2010/main" val="349104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49" y="548600"/>
            <a:ext cx="7489825" cy="360120"/>
          </a:xfrm>
        </p:spPr>
        <p:txBody>
          <a:bodyPr>
            <a:normAutofit fontScale="90000"/>
          </a:bodyPr>
          <a:lstStyle/>
          <a:p>
            <a:r>
              <a:rPr lang="fr-CH" sz="3200" dirty="0" smtClean="0">
                <a:latin typeface="Arial" panose="020B0604020202020204" pitchFamily="34" charset="0"/>
                <a:cs typeface="Arial" panose="020B0604020202020204" pitchFamily="34" charset="0"/>
              </a:rPr>
              <a:t>Status of activities in Task 3.1</a:t>
            </a:r>
            <a:endParaRPr lang="en-GB" sz="3200" dirty="0">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374477147"/>
              </p:ext>
            </p:extLst>
          </p:nvPr>
        </p:nvGraphicFramePr>
        <p:xfrm>
          <a:off x="611560" y="1080276"/>
          <a:ext cx="8208912" cy="4834617"/>
        </p:xfrm>
        <a:graphic>
          <a:graphicData uri="http://schemas.openxmlformats.org/drawingml/2006/table">
            <a:tbl>
              <a:tblPr>
                <a:tableStyleId>{5C22544A-7EE6-4342-B048-85BDC9FD1C3A}</a:tableStyleId>
              </a:tblPr>
              <a:tblGrid>
                <a:gridCol w="969657"/>
                <a:gridCol w="4943549"/>
                <a:gridCol w="1326049"/>
                <a:gridCol w="969657"/>
              </a:tblGrid>
              <a:tr h="837262">
                <a:tc>
                  <a:txBody>
                    <a:bodyPr/>
                    <a:lstStyle/>
                    <a:p>
                      <a:pPr algn="just">
                        <a:lnSpc>
                          <a:spcPct val="115000"/>
                        </a:lnSpc>
                        <a:spcBef>
                          <a:spcPts val="300"/>
                        </a:spcBef>
                        <a:spcAft>
                          <a:spcPts val="300"/>
                        </a:spcAft>
                      </a:pPr>
                      <a:r>
                        <a:rPr lang="en-GB" sz="1100" dirty="0">
                          <a:effectLst/>
                        </a:rPr>
                        <a:t>A3.1.1</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Arden, supported by METAS, will design and build a system for traceable EAF measurements. The target accuracy will be specified considering the requirements fixed by the EAF limit template values provided by the industry or by normalisation bodies. </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Arden, </a:t>
                      </a:r>
                      <a:r>
                        <a:rPr lang="en-GB" sz="1100" dirty="0" smtClean="0">
                          <a:effectLst/>
                        </a:rPr>
                        <a:t>METAS</a:t>
                      </a:r>
                    </a:p>
                    <a:p>
                      <a:pPr>
                        <a:lnSpc>
                          <a:spcPct val="115000"/>
                        </a:lnSpc>
                        <a:spcBef>
                          <a:spcPts val="300"/>
                        </a:spcBef>
                        <a:spcAft>
                          <a:spcPts val="300"/>
                        </a:spcAft>
                      </a:pPr>
                      <a:endParaRPr lang="en-GB" sz="1100" dirty="0" smtClean="0">
                        <a:effectLst/>
                        <a:latin typeface="Calibri"/>
                        <a:ea typeface="Calibri"/>
                        <a:cs typeface="Times New Roman"/>
                      </a:endParaRPr>
                    </a:p>
                    <a:p>
                      <a:pPr algn="ctr">
                        <a:lnSpc>
                          <a:spcPct val="115000"/>
                        </a:lnSpc>
                        <a:spcBef>
                          <a:spcPts val="300"/>
                        </a:spcBef>
                        <a:spcAft>
                          <a:spcPts val="300"/>
                        </a:spcAft>
                      </a:pPr>
                      <a:r>
                        <a:rPr lang="en-GB" sz="1100" dirty="0" smtClean="0">
                          <a:effectLst/>
                          <a:latin typeface="Calibri"/>
                          <a:ea typeface="Calibri"/>
                          <a:cs typeface="Times New Roman"/>
                        </a:rPr>
                        <a:t>On</a:t>
                      </a:r>
                      <a:r>
                        <a:rPr lang="en-GB" sz="1100" baseline="0" dirty="0" smtClean="0">
                          <a:effectLst/>
                          <a:latin typeface="Calibri"/>
                          <a:ea typeface="Calibri"/>
                          <a:cs typeface="Times New Roman"/>
                        </a:rPr>
                        <a:t> </a:t>
                      </a:r>
                      <a:r>
                        <a:rPr lang="en-GB" sz="1100" dirty="0" smtClean="0">
                          <a:effectLst/>
                          <a:latin typeface="Calibri"/>
                          <a:ea typeface="Calibri"/>
                          <a:cs typeface="Times New Roman"/>
                        </a:rPr>
                        <a:t>time</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a:effectLst/>
                        </a:rPr>
                        <a:t>M24</a:t>
                      </a:r>
                      <a:endParaRPr lang="de-CH" sz="1100" dirty="0">
                        <a:effectLst/>
                        <a:latin typeface="Calibri"/>
                        <a:ea typeface="Calibri"/>
                        <a:cs typeface="Times New Roman"/>
                      </a:endParaRPr>
                    </a:p>
                  </a:txBody>
                  <a:tcPr marL="68580" marR="68580" marT="0" marB="0"/>
                </a:tc>
              </a:tr>
              <a:tr h="624521">
                <a:tc>
                  <a:txBody>
                    <a:bodyPr/>
                    <a:lstStyle/>
                    <a:p>
                      <a:pPr algn="just">
                        <a:lnSpc>
                          <a:spcPct val="115000"/>
                        </a:lnSpc>
                        <a:spcBef>
                          <a:spcPts val="300"/>
                        </a:spcBef>
                        <a:spcAft>
                          <a:spcPts val="300"/>
                        </a:spcAft>
                      </a:pPr>
                      <a:r>
                        <a:rPr lang="en-GB" sz="1100" dirty="0">
                          <a:effectLst/>
                        </a:rPr>
                        <a:t>A3.1.2</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METAS, supported by Arden, will perform in depth analysis of the performance of the system developed in A3.1.1, including optics, 2D optical detection, image and data processing.</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METAS, </a:t>
                      </a:r>
                      <a:r>
                        <a:rPr lang="en-GB" sz="1100" dirty="0" smtClean="0">
                          <a:effectLst/>
                        </a:rPr>
                        <a:t>Arden</a:t>
                      </a:r>
                    </a:p>
                    <a:p>
                      <a:pPr algn="ctr">
                        <a:lnSpc>
                          <a:spcPct val="115000"/>
                        </a:lnSpc>
                        <a:spcBef>
                          <a:spcPts val="300"/>
                        </a:spcBef>
                        <a:spcAft>
                          <a:spcPts val="300"/>
                        </a:spcAft>
                      </a:pPr>
                      <a:r>
                        <a:rPr lang="en-GB" sz="1100" dirty="0" smtClean="0">
                          <a:effectLst/>
                          <a:latin typeface="Calibri"/>
                          <a:ea typeface="Calibri"/>
                          <a:cs typeface="Times New Roman"/>
                        </a:rPr>
                        <a:t>On</a:t>
                      </a:r>
                      <a:r>
                        <a:rPr lang="en-GB" sz="1100" baseline="0" dirty="0" smtClean="0">
                          <a:effectLst/>
                          <a:latin typeface="Calibri"/>
                          <a:ea typeface="Calibri"/>
                          <a:cs typeface="Times New Roman"/>
                        </a:rPr>
                        <a:t> time</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a:effectLst/>
                        </a:rPr>
                        <a:t>M32</a:t>
                      </a:r>
                      <a:endParaRPr lang="de-CH" sz="1100" dirty="0">
                        <a:effectLst/>
                        <a:latin typeface="Calibri"/>
                        <a:ea typeface="Calibri"/>
                        <a:cs typeface="Times New Roman"/>
                      </a:endParaRPr>
                    </a:p>
                  </a:txBody>
                  <a:tcPr marL="68580" marR="68580" marT="0" marB="0"/>
                </a:tc>
              </a:tr>
              <a:tr h="837262">
                <a:tc>
                  <a:txBody>
                    <a:bodyPr/>
                    <a:lstStyle/>
                    <a:p>
                      <a:pPr algn="just">
                        <a:lnSpc>
                          <a:spcPct val="115000"/>
                        </a:lnSpc>
                        <a:spcBef>
                          <a:spcPts val="300"/>
                        </a:spcBef>
                        <a:spcAft>
                          <a:spcPts val="300"/>
                        </a:spcAft>
                      </a:pPr>
                      <a:r>
                        <a:rPr lang="en-GB" sz="1100" dirty="0">
                          <a:effectLst/>
                        </a:rPr>
                        <a:t>A3.1.3</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METAS and Arden will evaluate the impact of the proposed solution developed in A3.1.1 and A3.1.2 on relevant normalisation documents by discussing the achieved results with the corresponding Working Groups within the IEC (e.g. IEC TC86 WG4).</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METAS, </a:t>
                      </a:r>
                      <a:r>
                        <a:rPr lang="en-GB" sz="1100" dirty="0" smtClean="0">
                          <a:effectLst/>
                        </a:rPr>
                        <a:t>Arden</a:t>
                      </a:r>
                    </a:p>
                    <a:p>
                      <a:pPr>
                        <a:lnSpc>
                          <a:spcPct val="115000"/>
                        </a:lnSpc>
                        <a:spcBef>
                          <a:spcPts val="300"/>
                        </a:spcBef>
                        <a:spcAft>
                          <a:spcPts val="300"/>
                        </a:spcAft>
                      </a:pPr>
                      <a:r>
                        <a:rPr lang="en-GB" sz="1100" dirty="0" smtClean="0">
                          <a:effectLst/>
                          <a:latin typeface="Calibri"/>
                          <a:ea typeface="Calibri"/>
                          <a:cs typeface="Times New Roman"/>
                        </a:rPr>
                        <a:t>Ongoing. First contacts already taken</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a:effectLst/>
                        </a:rPr>
                        <a:t>M34</a:t>
                      </a:r>
                      <a:endParaRPr lang="de-CH" sz="1100" dirty="0">
                        <a:effectLst/>
                        <a:latin typeface="Calibri"/>
                        <a:ea typeface="Calibri"/>
                        <a:cs typeface="Times New Roman"/>
                      </a:endParaRPr>
                    </a:p>
                  </a:txBody>
                  <a:tcPr marL="68580" marR="68580" marT="0" marB="0"/>
                </a:tc>
              </a:tr>
              <a:tr h="1688228">
                <a:tc>
                  <a:txBody>
                    <a:bodyPr/>
                    <a:lstStyle/>
                    <a:p>
                      <a:pPr algn="just">
                        <a:lnSpc>
                          <a:spcPct val="115000"/>
                        </a:lnSpc>
                        <a:spcBef>
                          <a:spcPts val="300"/>
                        </a:spcBef>
                        <a:spcAft>
                          <a:spcPts val="300"/>
                        </a:spcAft>
                      </a:pPr>
                      <a:r>
                        <a:rPr lang="en-GB" sz="1100" dirty="0">
                          <a:effectLst/>
                        </a:rPr>
                        <a:t>A3.1.4</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Modelling of the modal distribution in multimode fibres as the function of the light source parameters and coupling geometry, and analysis of mode dependent coupling losses will be carried out. JCM will develop interfaces to efficiently and accurately simulate the modal distribution and mode profiles in multimode fibres. These data will be used to analyse the influence of modal properties on coupling efficiency. METAS and Arden will provide specifications of multimode fibre setups and will test the developed interfaces.</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JCM, METAS, </a:t>
                      </a:r>
                      <a:r>
                        <a:rPr lang="en-GB" sz="1100" dirty="0" smtClean="0">
                          <a:effectLst/>
                        </a:rPr>
                        <a:t>Arden</a:t>
                      </a:r>
                    </a:p>
                    <a:p>
                      <a:pPr>
                        <a:lnSpc>
                          <a:spcPct val="115000"/>
                        </a:lnSpc>
                        <a:spcBef>
                          <a:spcPts val="300"/>
                        </a:spcBef>
                        <a:spcAft>
                          <a:spcPts val="300"/>
                        </a:spcAft>
                      </a:pPr>
                      <a:endParaRPr lang="en-GB" sz="1100" dirty="0" smtClean="0">
                        <a:effectLst/>
                        <a:latin typeface="Calibri"/>
                        <a:ea typeface="Calibri"/>
                        <a:cs typeface="Times New Roman"/>
                      </a:endParaRPr>
                    </a:p>
                    <a:p>
                      <a:pPr algn="ctr">
                        <a:lnSpc>
                          <a:spcPct val="115000"/>
                        </a:lnSpc>
                        <a:spcBef>
                          <a:spcPts val="300"/>
                        </a:spcBef>
                        <a:spcAft>
                          <a:spcPts val="300"/>
                        </a:spcAft>
                      </a:pPr>
                      <a:r>
                        <a:rPr lang="en-GB" sz="1100" smtClean="0">
                          <a:effectLst/>
                          <a:latin typeface="Calibri"/>
                          <a:ea typeface="Calibri"/>
                          <a:cs typeface="Times New Roman"/>
                        </a:rPr>
                        <a:t>Finished</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a:effectLst/>
                        </a:rPr>
                        <a:t>M30</a:t>
                      </a:r>
                      <a:endParaRPr lang="de-CH" sz="1100" dirty="0">
                        <a:effectLst/>
                        <a:latin typeface="Calibri"/>
                        <a:ea typeface="Calibri"/>
                        <a:cs typeface="Times New Roman"/>
                      </a:endParaRPr>
                    </a:p>
                  </a:txBody>
                  <a:tcPr marL="68580" marR="68580" marT="0" marB="0"/>
                </a:tc>
              </a:tr>
              <a:tr h="837262">
                <a:tc>
                  <a:txBody>
                    <a:bodyPr/>
                    <a:lstStyle/>
                    <a:p>
                      <a:pPr algn="just">
                        <a:lnSpc>
                          <a:spcPct val="115000"/>
                        </a:lnSpc>
                        <a:spcBef>
                          <a:spcPts val="300"/>
                        </a:spcBef>
                        <a:spcAft>
                          <a:spcPts val="300"/>
                        </a:spcAft>
                      </a:pPr>
                      <a:r>
                        <a:rPr lang="en-GB" sz="1100" dirty="0">
                          <a:effectLst/>
                        </a:rPr>
                        <a:t>A3.1.5</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Arden and METAS will write a report and for the system developed in A3.1.1 and A3.1.2. An uncertainty estimation will be included. Arden will send the report and uncertainty budget to the coordinator for submission to EURAMET as D6.</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Arden, </a:t>
                      </a:r>
                      <a:r>
                        <a:rPr lang="en-GB" sz="1100" dirty="0" smtClean="0">
                          <a:effectLst/>
                        </a:rPr>
                        <a:t>METAS</a:t>
                      </a:r>
                    </a:p>
                    <a:p>
                      <a:pPr marL="0" marR="0" indent="0" algn="ctr" defTabSz="914400" rtl="0" eaLnBrk="1" fontAlgn="auto" latinLnBrk="0" hangingPunct="1">
                        <a:lnSpc>
                          <a:spcPct val="115000"/>
                        </a:lnSpc>
                        <a:spcBef>
                          <a:spcPts val="300"/>
                        </a:spcBef>
                        <a:spcAft>
                          <a:spcPts val="300"/>
                        </a:spcAft>
                        <a:buClrTx/>
                        <a:buSzTx/>
                        <a:buFontTx/>
                        <a:buNone/>
                        <a:tabLst/>
                        <a:defRPr/>
                      </a:pPr>
                      <a:r>
                        <a:rPr lang="en-GB" sz="1100" dirty="0" smtClean="0">
                          <a:effectLst/>
                          <a:latin typeface="Calibri"/>
                          <a:ea typeface="Calibri"/>
                          <a:cs typeface="Times New Roman"/>
                        </a:rPr>
                        <a:t>Ongoing</a:t>
                      </a:r>
                      <a:endParaRPr lang="de-CH" sz="1100" dirty="0" smtClean="0">
                        <a:effectLst/>
                        <a:latin typeface="Calibri"/>
                        <a:ea typeface="Calibri"/>
                        <a:cs typeface="Times New Roman"/>
                      </a:endParaRPr>
                    </a:p>
                    <a:p>
                      <a:pPr>
                        <a:lnSpc>
                          <a:spcPct val="115000"/>
                        </a:lnSpc>
                        <a:spcBef>
                          <a:spcPts val="300"/>
                        </a:spcBef>
                        <a:spcAft>
                          <a:spcPts val="300"/>
                        </a:spcAft>
                      </a:pP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a:effectLst/>
                        </a:rPr>
                        <a:t>M34</a:t>
                      </a:r>
                      <a:endParaRPr lang="de-CH" sz="1100" dirty="0">
                        <a:effectLst/>
                        <a:latin typeface="Calibri"/>
                        <a:ea typeface="Calibri"/>
                        <a:cs typeface="Times New Roman"/>
                      </a:endParaRPr>
                    </a:p>
                  </a:txBody>
                  <a:tcPr marL="68580" marR="68580" marT="0" marB="0"/>
                </a:tc>
              </a:tr>
            </a:tbl>
          </a:graphicData>
        </a:graphic>
      </p:graphicFrame>
      <p:sp>
        <p:nvSpPr>
          <p:cNvPr id="8" name="Slide Number Placeholder 6"/>
          <p:cNvSpPr>
            <a:spLocks noGrp="1"/>
          </p:cNvSpPr>
          <p:nvPr>
            <p:ph type="sldNum" sz="quarter" idx="12"/>
          </p:nvPr>
        </p:nvSpPr>
        <p:spPr>
          <a:xfrm>
            <a:off x="8581803" y="6525525"/>
            <a:ext cx="311372" cy="143658"/>
          </a:xfrm>
        </p:spPr>
        <p:txBody>
          <a:bodyPr/>
          <a:lstStyle/>
          <a:p>
            <a:fld id="{50920020-C4C3-416C-933F-2D0F93692610}" type="slidenum">
              <a:rPr lang="de-CH" smtClean="0"/>
              <a:pPr/>
              <a:t>12</a:t>
            </a:fld>
            <a:endParaRPr lang="de-CH" dirty="0"/>
          </a:p>
        </p:txBody>
      </p:sp>
      <p:sp>
        <p:nvSpPr>
          <p:cNvPr id="9" name="Footer Placeholder 4"/>
          <p:cNvSpPr>
            <a:spLocks noGrp="1"/>
          </p:cNvSpPr>
          <p:nvPr>
            <p:ph type="ftr" sz="quarter" idx="11"/>
          </p:nvPr>
        </p:nvSpPr>
        <p:spPr>
          <a:xfrm>
            <a:off x="1403350" y="6525525"/>
            <a:ext cx="6193070" cy="143658"/>
          </a:xfrm>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2384758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smtClean="0">
                <a:latin typeface="Arial" panose="020B0604020202020204" pitchFamily="34" charset="0"/>
                <a:cs typeface="Arial" panose="020B0604020202020204" pitchFamily="34" charset="0"/>
              </a:rPr>
              <a:t>Task 3.1 Next steps</a:t>
            </a:r>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575048" y="1105530"/>
            <a:ext cx="7559549" cy="31458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00" dirty="0" smtClean="0">
              <a:solidFill>
                <a:prstClr val="black"/>
              </a:solidFill>
              <a:cs typeface="Arial" panose="020B0604020202020204" pitchFamily="34" charset="0"/>
            </a:endParaRPr>
          </a:p>
          <a:p>
            <a:r>
              <a:rPr lang="en-GB" sz="1800" dirty="0" smtClean="0">
                <a:solidFill>
                  <a:prstClr val="black"/>
                </a:solidFill>
                <a:cs typeface="Arial" panose="020B0604020202020204" pitchFamily="34" charset="0"/>
              </a:rPr>
              <a:t>Realisation of larger </a:t>
            </a:r>
            <a:r>
              <a:rPr lang="en-GB" sz="1800" smtClean="0">
                <a:solidFill>
                  <a:prstClr val="black"/>
                </a:solidFill>
                <a:cs typeface="Arial" panose="020B0604020202020204" pitchFamily="34" charset="0"/>
              </a:rPr>
              <a:t>scale inter-comparisons (possibly within IEC)</a:t>
            </a:r>
            <a:r>
              <a:rPr lang="en-GB" sz="1800" dirty="0" smtClean="0">
                <a:solidFill>
                  <a:prstClr val="black"/>
                </a:solidFill>
                <a:cs typeface="Arial" panose="020B0604020202020204" pitchFamily="34" charset="0"/>
              </a:rPr>
              <a:t/>
            </a:r>
            <a:br>
              <a:rPr lang="en-GB" sz="1800" dirty="0" smtClean="0">
                <a:solidFill>
                  <a:prstClr val="black"/>
                </a:solidFill>
                <a:cs typeface="Arial" panose="020B0604020202020204" pitchFamily="34" charset="0"/>
              </a:rPr>
            </a:br>
            <a:endParaRPr lang="en-GB" sz="1800" dirty="0" smtClean="0">
              <a:solidFill>
                <a:prstClr val="black"/>
              </a:solidFill>
              <a:cs typeface="Arial" panose="020B0604020202020204" pitchFamily="34" charset="0"/>
            </a:endParaRPr>
          </a:p>
          <a:p>
            <a:r>
              <a:rPr lang="en-GB" sz="1800" dirty="0" smtClean="0">
                <a:solidFill>
                  <a:prstClr val="black"/>
                </a:solidFill>
                <a:cs typeface="Arial" panose="020B0604020202020204" pitchFamily="34" charset="0"/>
              </a:rPr>
              <a:t>Measurement of the </a:t>
            </a:r>
            <a:r>
              <a:rPr lang="en-GB" sz="1800" smtClean="0">
                <a:solidFill>
                  <a:prstClr val="black"/>
                </a:solidFill>
                <a:cs typeface="Arial" panose="020B0604020202020204" pitchFamily="34" charset="0"/>
              </a:rPr>
              <a:t>EAF on Step Index fibres (larger core)</a:t>
            </a:r>
            <a:endParaRPr lang="en-GB" sz="1800" dirty="0" smtClean="0">
              <a:solidFill>
                <a:prstClr val="black"/>
              </a:solidFill>
              <a:cs typeface="Arial" panose="020B0604020202020204" pitchFamily="34" charset="0"/>
            </a:endParaRPr>
          </a:p>
          <a:p>
            <a:endParaRPr lang="en-GB" sz="1800" dirty="0" smtClean="0">
              <a:solidFill>
                <a:prstClr val="black"/>
              </a:solidFill>
              <a:cs typeface="Arial" panose="020B0604020202020204" pitchFamily="34" charset="0"/>
            </a:endParaRPr>
          </a:p>
          <a:p>
            <a:r>
              <a:rPr lang="en-GB" sz="1800" dirty="0" smtClean="0">
                <a:solidFill>
                  <a:prstClr val="black"/>
                </a:solidFill>
                <a:cs typeface="Arial" panose="020B0604020202020204" pitchFamily="34" charset="0"/>
              </a:rPr>
              <a:t>Measurements extended to other kind </a:t>
            </a:r>
            <a:r>
              <a:rPr lang="en-GB" sz="1800" smtClean="0">
                <a:solidFill>
                  <a:prstClr val="black"/>
                </a:solidFill>
                <a:cs typeface="Arial" panose="020B0604020202020204" pitchFamily="34" charset="0"/>
              </a:rPr>
              <a:t>of fibres (POF in the visible)</a:t>
            </a:r>
            <a:endParaRPr lang="en-GB" sz="1800" dirty="0" smtClean="0">
              <a:solidFill>
                <a:prstClr val="black"/>
              </a:solidFill>
              <a:cs typeface="Arial" panose="020B0604020202020204" pitchFamily="34" charset="0"/>
            </a:endParaRPr>
          </a:p>
          <a:p>
            <a:pPr marL="0" indent="0">
              <a:buNone/>
            </a:pPr>
            <a:endParaRPr lang="en-GB" sz="1800" dirty="0" smtClean="0">
              <a:solidFill>
                <a:prstClr val="black"/>
              </a:solidFill>
              <a:cs typeface="Arial" panose="020B0604020202020204" pitchFamily="34" charset="0"/>
            </a:endParaRPr>
          </a:p>
        </p:txBody>
      </p:sp>
      <p:sp>
        <p:nvSpPr>
          <p:cNvPr id="8"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13</a:t>
            </a:fld>
            <a:endParaRPr lang="de-CH" dirty="0"/>
          </a:p>
        </p:txBody>
      </p:sp>
      <p:sp>
        <p:nvSpPr>
          <p:cNvPr id="9"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4745" y="582481"/>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184" y="962491"/>
            <a:ext cx="792088" cy="1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363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Gerade Verbindung 57"/>
          <p:cNvCxnSpPr>
            <a:stCxn id="16" idx="1"/>
          </p:cNvCxnSpPr>
          <p:nvPr/>
        </p:nvCxnSpPr>
        <p:spPr>
          <a:xfrm>
            <a:off x="5972175" y="3704630"/>
            <a:ext cx="277676" cy="231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539552" y="1131218"/>
            <a:ext cx="4536504" cy="4680520"/>
          </a:xfrm>
        </p:spPr>
        <p:txBody>
          <a:bodyPr>
            <a:normAutofit fontScale="70000" lnSpcReduction="20000"/>
          </a:bodyPr>
          <a:lstStyle/>
          <a:p>
            <a:pPr marL="0" indent="0">
              <a:buNone/>
            </a:pPr>
            <a:r>
              <a:rPr lang="en-GB" sz="2600" dirty="0" smtClean="0">
                <a:solidFill>
                  <a:schemeClr val="tx2"/>
                </a:solidFill>
                <a:latin typeface="Arial" panose="020B0604020202020204" pitchFamily="34" charset="0"/>
                <a:cs typeface="Arial" panose="020B0604020202020204" pitchFamily="34" charset="0"/>
              </a:rPr>
              <a:t>The aim of this task is: </a:t>
            </a:r>
          </a:p>
          <a:p>
            <a:pPr marL="171450" indent="-171450">
              <a:buFont typeface="Arial" panose="020B0604020202020204" pitchFamily="34" charset="0"/>
              <a:buChar char="•"/>
            </a:pPr>
            <a:endParaRPr lang="en-GB" sz="9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GB" sz="2300" dirty="0" smtClean="0">
                <a:latin typeface="Arial" panose="020B0604020202020204" pitchFamily="34" charset="0"/>
                <a:cs typeface="Arial" panose="020B0604020202020204" pitchFamily="34" charset="0"/>
              </a:rPr>
              <a:t>To develop artefacts for distance scale calibration of optical  reflectometers at the cm level and below and based on miniaturised optical recirculating delay lines allowing to produce evenly distributed and traceable reflection events.</a:t>
            </a:r>
          </a:p>
          <a:p>
            <a:pPr marL="285750" indent="-285750">
              <a:buFont typeface="Arial" panose="020B0604020202020204" pitchFamily="34" charset="0"/>
              <a:buChar char="•"/>
            </a:pPr>
            <a:endParaRPr lang="en-GB" sz="18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3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GB" sz="2300" dirty="0" smtClean="0">
                <a:latin typeface="Arial" panose="020B0604020202020204" pitchFamily="34" charset="0"/>
                <a:cs typeface="Arial" panose="020B0604020202020204" pitchFamily="34" charset="0"/>
              </a:rPr>
              <a:t>To develop an artefact for the calibration of the attenuation scale of multimode reflectometers, based on modal distribution insensitive spectral attenuation reference fibres </a:t>
            </a:r>
          </a:p>
          <a:p>
            <a:pPr marL="285750" indent="-285750">
              <a:buFont typeface="Arial" panose="020B0604020202020204" pitchFamily="34" charset="0"/>
              <a:buChar char="•"/>
            </a:pPr>
            <a:endParaRPr lang="en-GB" sz="18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6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GB" sz="2300" dirty="0" smtClean="0">
                <a:latin typeface="Arial" panose="020B0604020202020204" pitchFamily="34" charset="0"/>
                <a:cs typeface="Arial" panose="020B0604020202020204" pitchFamily="34" charset="0"/>
              </a:rPr>
              <a:t>To develop calibration techniques for optical fibre-based distributed temperature and vibration sensors</a:t>
            </a:r>
            <a:endParaRPr lang="en-GB" sz="2300" dirty="0">
              <a:latin typeface="Arial" panose="020B0604020202020204" pitchFamily="34" charset="0"/>
              <a:cs typeface="Arial" panose="020B0604020202020204" pitchFamily="34" charset="0"/>
            </a:endParaRPr>
          </a:p>
        </p:txBody>
      </p:sp>
      <p:grpSp>
        <p:nvGrpSpPr>
          <p:cNvPr id="48" name="Gruppieren 47"/>
          <p:cNvGrpSpPr/>
          <p:nvPr/>
        </p:nvGrpSpPr>
        <p:grpSpPr>
          <a:xfrm>
            <a:off x="5972175" y="3129791"/>
            <a:ext cx="3295650" cy="1042531"/>
            <a:chOff x="5972175" y="3129791"/>
            <a:chExt cx="3295650" cy="1042531"/>
          </a:xfrm>
        </p:grpSpPr>
        <p:sp>
          <p:nvSpPr>
            <p:cNvPr id="4" name="Rectangle 3"/>
            <p:cNvSpPr/>
            <p:nvPr/>
          </p:nvSpPr>
          <p:spPr>
            <a:xfrm>
              <a:off x="6244952" y="3452242"/>
              <a:ext cx="576064" cy="50405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Rectangle 8"/>
            <p:cNvSpPr/>
            <p:nvPr/>
          </p:nvSpPr>
          <p:spPr>
            <a:xfrm>
              <a:off x="6833195" y="3452242"/>
              <a:ext cx="576064" cy="50405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6024710" y="3200214"/>
              <a:ext cx="2528740" cy="972108"/>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TextBox 4"/>
            <p:cNvSpPr txBox="1"/>
            <p:nvPr/>
          </p:nvSpPr>
          <p:spPr>
            <a:xfrm>
              <a:off x="6293718" y="3528442"/>
              <a:ext cx="505267" cy="369332"/>
            </a:xfrm>
            <a:prstGeom prst="rect">
              <a:avLst/>
            </a:prstGeom>
            <a:noFill/>
          </p:spPr>
          <p:txBody>
            <a:bodyPr wrap="none" rtlCol="0">
              <a:spAutoFit/>
            </a:bodyPr>
            <a:lstStyle/>
            <a:p>
              <a:r>
                <a:rPr lang="fr-CH" dirty="0" smtClean="0">
                  <a:solidFill>
                    <a:prstClr val="black"/>
                  </a:solidFill>
                </a:rPr>
                <a:t>MC</a:t>
              </a:r>
              <a:endParaRPr lang="en-GB" dirty="0">
                <a:solidFill>
                  <a:prstClr val="black"/>
                </a:solidFill>
              </a:endParaRPr>
            </a:p>
          </p:txBody>
        </p:sp>
        <p:sp>
          <p:nvSpPr>
            <p:cNvPr id="6" name="TextBox 5"/>
            <p:cNvSpPr txBox="1"/>
            <p:nvPr/>
          </p:nvSpPr>
          <p:spPr>
            <a:xfrm>
              <a:off x="6867103" y="3528442"/>
              <a:ext cx="598241" cy="369332"/>
            </a:xfrm>
            <a:prstGeom prst="rect">
              <a:avLst/>
            </a:prstGeom>
            <a:noFill/>
          </p:spPr>
          <p:txBody>
            <a:bodyPr wrap="none" rtlCol="0">
              <a:spAutoFit/>
            </a:bodyPr>
            <a:lstStyle/>
            <a:p>
              <a:r>
                <a:rPr lang="fr-CH" dirty="0">
                  <a:solidFill>
                    <a:prstClr val="black"/>
                  </a:solidFill>
                  <a:latin typeface="Symbol" panose="05050102010706020507" pitchFamily="18" charset="2"/>
                </a:rPr>
                <a:t>a</a:t>
              </a:r>
              <a:r>
                <a:rPr lang="fr-CH" dirty="0" smtClean="0">
                  <a:solidFill>
                    <a:prstClr val="black"/>
                  </a:solidFill>
                </a:rPr>
                <a:t>(</a:t>
              </a:r>
              <a:r>
                <a:rPr lang="fr-CH" dirty="0" smtClean="0">
                  <a:solidFill>
                    <a:prstClr val="black"/>
                  </a:solidFill>
                  <a:latin typeface="Symbol" panose="05050102010706020507" pitchFamily="18" charset="2"/>
                </a:rPr>
                <a:t>l</a:t>
              </a:r>
              <a:r>
                <a:rPr lang="fr-CH" dirty="0" smtClean="0">
                  <a:solidFill>
                    <a:prstClr val="black"/>
                  </a:solidFill>
                </a:rPr>
                <a:t>)</a:t>
              </a:r>
              <a:endParaRPr lang="en-GB" dirty="0">
                <a:solidFill>
                  <a:prstClr val="black"/>
                </a:solidFill>
              </a:endParaRPr>
            </a:p>
          </p:txBody>
        </p:sp>
        <p:sp>
          <p:nvSpPr>
            <p:cNvPr id="16" name="Rectangle 15"/>
            <p:cNvSpPr/>
            <p:nvPr/>
          </p:nvSpPr>
          <p:spPr>
            <a:xfrm>
              <a:off x="5972175" y="3587452"/>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Rectangle 18"/>
            <p:cNvSpPr/>
            <p:nvPr/>
          </p:nvSpPr>
          <p:spPr>
            <a:xfrm>
              <a:off x="8537397" y="3582917"/>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21" name="Straight Arrow Connector 20"/>
            <p:cNvCxnSpPr/>
            <p:nvPr/>
          </p:nvCxnSpPr>
          <p:spPr>
            <a:xfrm flipH="1" flipV="1">
              <a:off x="6159863" y="3373120"/>
              <a:ext cx="63864" cy="136436"/>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46555" y="3521166"/>
              <a:ext cx="170542" cy="5796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22454" y="3129791"/>
              <a:ext cx="1258678" cy="307777"/>
            </a:xfrm>
            <a:prstGeom prst="rect">
              <a:avLst/>
            </a:prstGeom>
            <a:noFill/>
          </p:spPr>
          <p:txBody>
            <a:bodyPr wrap="none" rtlCol="0">
              <a:spAutoFit/>
            </a:bodyPr>
            <a:lstStyle/>
            <a:p>
              <a:r>
                <a:rPr lang="fr-CH" sz="1400" dirty="0" smtClean="0">
                  <a:solidFill>
                    <a:prstClr val="black"/>
                  </a:solidFill>
                </a:rPr>
                <a:t>Modal control</a:t>
              </a:r>
            </a:p>
          </p:txBody>
        </p:sp>
        <p:sp>
          <p:nvSpPr>
            <p:cNvPr id="26" name="TextBox 25"/>
            <p:cNvSpPr txBox="1"/>
            <p:nvPr/>
          </p:nvSpPr>
          <p:spPr>
            <a:xfrm>
              <a:off x="7373392" y="3234566"/>
              <a:ext cx="1894433" cy="307777"/>
            </a:xfrm>
            <a:prstGeom prst="rect">
              <a:avLst/>
            </a:prstGeom>
            <a:noFill/>
          </p:spPr>
          <p:txBody>
            <a:bodyPr wrap="square" rtlCol="0">
              <a:spAutoFit/>
            </a:bodyPr>
            <a:lstStyle/>
            <a:p>
              <a:r>
                <a:rPr lang="fr-CH" sz="1400" dirty="0" smtClean="0">
                  <a:solidFill>
                    <a:prstClr val="black"/>
                  </a:solidFill>
                </a:rPr>
                <a:t>Att. standard</a:t>
              </a:r>
              <a:endParaRPr lang="en-GB" sz="1400" dirty="0">
                <a:solidFill>
                  <a:prstClr val="black"/>
                </a:solidFill>
              </a:endParaRPr>
            </a:p>
          </p:txBody>
        </p:sp>
      </p:grpSp>
      <p:sp>
        <p:nvSpPr>
          <p:cNvPr id="29" name="Title 1"/>
          <p:cNvSpPr>
            <a:spLocks noGrp="1"/>
          </p:cNvSpPr>
          <p:nvPr>
            <p:ph type="title"/>
          </p:nvPr>
        </p:nvSpPr>
        <p:spPr>
          <a:xfrm>
            <a:off x="1403349" y="548600"/>
            <a:ext cx="7489825" cy="394375"/>
          </a:xfrm>
        </p:spPr>
        <p:txBody>
          <a:bodyPr>
            <a:normAutofit/>
          </a:bodyPr>
          <a:lstStyle/>
          <a:p>
            <a:r>
              <a:rPr lang="fr-CH" dirty="0" smtClean="0">
                <a:latin typeface="Arial" panose="020B0604020202020204" pitchFamily="34" charset="0"/>
                <a:cs typeface="Arial" panose="020B0604020202020204" pitchFamily="34" charset="0"/>
              </a:rPr>
              <a:t>3.2 Development of calibration artefacts</a:t>
            </a:r>
            <a:endParaRPr lang="en-GB" dirty="0">
              <a:latin typeface="Arial" panose="020B0604020202020204" pitchFamily="34" charset="0"/>
              <a:cs typeface="Arial" panose="020B0604020202020204" pitchFamily="34" charset="0"/>
            </a:endParaRPr>
          </a:p>
        </p:txBody>
      </p:sp>
      <p:grpSp>
        <p:nvGrpSpPr>
          <p:cNvPr id="34" name="Gruppieren 33"/>
          <p:cNvGrpSpPr/>
          <p:nvPr/>
        </p:nvGrpSpPr>
        <p:grpSpPr>
          <a:xfrm>
            <a:off x="5489548" y="1959419"/>
            <a:ext cx="2918183" cy="820069"/>
            <a:chOff x="5537048" y="1591294"/>
            <a:chExt cx="2918183" cy="820069"/>
          </a:xfrm>
        </p:grpSpPr>
        <p:sp>
          <p:nvSpPr>
            <p:cNvPr id="27" name="Rectangle 26"/>
            <p:cNvSpPr/>
            <p:nvPr/>
          </p:nvSpPr>
          <p:spPr>
            <a:xfrm>
              <a:off x="5537048" y="1987585"/>
              <a:ext cx="757442" cy="4237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8" name="TextBox 27"/>
            <p:cNvSpPr txBox="1"/>
            <p:nvPr/>
          </p:nvSpPr>
          <p:spPr>
            <a:xfrm>
              <a:off x="5579354" y="2016160"/>
              <a:ext cx="659155" cy="369332"/>
            </a:xfrm>
            <a:prstGeom prst="rect">
              <a:avLst/>
            </a:prstGeom>
            <a:noFill/>
          </p:spPr>
          <p:txBody>
            <a:bodyPr wrap="none" rtlCol="0">
              <a:spAutoFit/>
            </a:bodyPr>
            <a:lstStyle/>
            <a:p>
              <a:r>
                <a:rPr lang="fr-CH" dirty="0" smtClean="0">
                  <a:solidFill>
                    <a:prstClr val="black"/>
                  </a:solidFill>
                </a:rPr>
                <a:t>Refl.</a:t>
              </a:r>
              <a:endParaRPr lang="en-GB" dirty="0">
                <a:solidFill>
                  <a:prstClr val="black"/>
                </a:solidFill>
              </a:endParaRPr>
            </a:p>
          </p:txBody>
        </p:sp>
        <p:cxnSp>
          <p:nvCxnSpPr>
            <p:cNvPr id="22" name="Straight Connector 21"/>
            <p:cNvCxnSpPr/>
            <p:nvPr/>
          </p:nvCxnSpPr>
          <p:spPr>
            <a:xfrm flipV="1">
              <a:off x="6308694" y="2212476"/>
              <a:ext cx="468000" cy="1352"/>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302098" y="2086372"/>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Rectangle 30"/>
            <p:cNvSpPr/>
            <p:nvPr/>
          </p:nvSpPr>
          <p:spPr>
            <a:xfrm>
              <a:off x="6701886" y="2078896"/>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32" name="Gruppieren 31"/>
            <p:cNvGrpSpPr/>
            <p:nvPr/>
          </p:nvGrpSpPr>
          <p:grpSpPr>
            <a:xfrm>
              <a:off x="6733310" y="1674419"/>
              <a:ext cx="1567543" cy="534391"/>
              <a:chOff x="7089569" y="1068778"/>
              <a:chExt cx="1567543" cy="534391"/>
            </a:xfrm>
          </p:grpSpPr>
          <p:sp>
            <p:nvSpPr>
              <p:cNvPr id="11" name="Ellipse 10"/>
              <p:cNvSpPr/>
              <p:nvPr/>
            </p:nvSpPr>
            <p:spPr>
              <a:xfrm>
                <a:off x="7505205" y="1068778"/>
                <a:ext cx="546265" cy="5106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20" name="Gerade Verbindung 19"/>
              <p:cNvCxnSpPr/>
              <p:nvPr/>
            </p:nvCxnSpPr>
            <p:spPr>
              <a:xfrm>
                <a:off x="7089569" y="1603169"/>
                <a:ext cx="1567543" cy="0"/>
              </a:xfrm>
              <a:prstGeom prst="line">
                <a:avLst/>
              </a:prstGeom>
              <a:ln w="22225"/>
            </p:spPr>
            <p:style>
              <a:lnRef idx="1">
                <a:schemeClr val="accent1"/>
              </a:lnRef>
              <a:fillRef idx="0">
                <a:schemeClr val="accent1"/>
              </a:fillRef>
              <a:effectRef idx="0">
                <a:schemeClr val="accent1"/>
              </a:effectRef>
              <a:fontRef idx="minor">
                <a:schemeClr val="tx1"/>
              </a:fontRef>
            </p:style>
          </p:cxnSp>
        </p:grpSp>
        <p:sp>
          <p:nvSpPr>
            <p:cNvPr id="33" name="Rechteck 32"/>
            <p:cNvSpPr/>
            <p:nvPr/>
          </p:nvSpPr>
          <p:spPr>
            <a:xfrm>
              <a:off x="6745185" y="1591294"/>
              <a:ext cx="1710046" cy="78377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cxnSp>
        <p:nvCxnSpPr>
          <p:cNvPr id="36" name="Gerade Verbindung 35"/>
          <p:cNvCxnSpPr/>
          <p:nvPr/>
        </p:nvCxnSpPr>
        <p:spPr>
          <a:xfrm>
            <a:off x="8259934" y="2500514"/>
            <a:ext cx="0" cy="160345"/>
          </a:xfrm>
          <a:prstGeom prst="line">
            <a:avLst/>
          </a:prstGeom>
          <a:ln w="47625"/>
        </p:spPr>
        <p:style>
          <a:lnRef idx="1">
            <a:schemeClr val="accent1"/>
          </a:lnRef>
          <a:fillRef idx="0">
            <a:schemeClr val="accent1"/>
          </a:fillRef>
          <a:effectRef idx="0">
            <a:schemeClr val="accent1"/>
          </a:effectRef>
          <a:fontRef idx="minor">
            <a:schemeClr val="tx1"/>
          </a:fontRef>
        </p:style>
      </p:cxnSp>
      <p:grpSp>
        <p:nvGrpSpPr>
          <p:cNvPr id="45" name="Gruppieren 44"/>
          <p:cNvGrpSpPr/>
          <p:nvPr/>
        </p:nvGrpSpPr>
        <p:grpSpPr>
          <a:xfrm>
            <a:off x="6505575" y="923924"/>
            <a:ext cx="1971674" cy="1000125"/>
            <a:chOff x="2676525" y="885826"/>
            <a:chExt cx="4486275" cy="257577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885826"/>
              <a:ext cx="4486275" cy="257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hteck 43"/>
            <p:cNvSpPr/>
            <p:nvPr/>
          </p:nvSpPr>
          <p:spPr>
            <a:xfrm>
              <a:off x="5400675" y="3248025"/>
              <a:ext cx="5619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pic>
        <p:nvPicPr>
          <p:cNvPr id="51" name="Imagen 5" descr="Figuras/Fig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215" y="4562734"/>
            <a:ext cx="2548135" cy="1771391"/>
          </a:xfrm>
          <a:prstGeom prst="rect">
            <a:avLst/>
          </a:prstGeom>
          <a:noFill/>
          <a:ln>
            <a:noFill/>
          </a:ln>
        </p:spPr>
      </p:pic>
      <p:cxnSp>
        <p:nvCxnSpPr>
          <p:cNvPr id="52" name="Gerade Verbindung 51"/>
          <p:cNvCxnSpPr/>
          <p:nvPr/>
        </p:nvCxnSpPr>
        <p:spPr>
          <a:xfrm flipV="1">
            <a:off x="7402291" y="3701143"/>
            <a:ext cx="1146623" cy="962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2"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14</a:t>
            </a:fld>
            <a:endParaRPr lang="de-CH" dirty="0"/>
          </a:p>
        </p:txBody>
      </p:sp>
      <p:sp>
        <p:nvSpPr>
          <p:cNvPr id="73"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652" y="95003"/>
            <a:ext cx="1609301" cy="48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8687" y="262508"/>
            <a:ext cx="936104" cy="23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 descr="NPL Logo 294 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8023" y="281558"/>
            <a:ext cx="720080" cy="26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562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63173" y="1578143"/>
            <a:ext cx="8568952" cy="44644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1800" b="1" dirty="0" smtClean="0">
                <a:latin typeface="Arial" panose="020B0604020202020204" pitchFamily="34" charset="0"/>
                <a:cs typeface="Arial" panose="020B0604020202020204" pitchFamily="34" charset="0"/>
              </a:rPr>
              <a:t>Two different kinds of standards are currently evaluated</a:t>
            </a:r>
          </a:p>
          <a:p>
            <a:pPr>
              <a:lnSpc>
                <a:spcPct val="150000"/>
              </a:lnSpc>
              <a:buFontTx/>
              <a:buChar char="-"/>
            </a:pPr>
            <a:r>
              <a:rPr lang="en-GB" sz="1800" dirty="0" smtClean="0">
                <a:latin typeface="Arial" panose="020B0604020202020204" pitchFamily="34" charset="0"/>
                <a:cs typeface="Arial" panose="020B0604020202020204" pitchFamily="34" charset="0"/>
              </a:rPr>
              <a:t>Integrated optics micro ring resonators of a length ranging from 60 </a:t>
            </a:r>
            <a:r>
              <a:rPr lang="en-GB" sz="1800" dirty="0">
                <a:latin typeface="Symbol" panose="05050102010706020507" pitchFamily="18" charset="2"/>
                <a:cs typeface="Arial" panose="020B0604020202020204" pitchFamily="34" charset="0"/>
              </a:rPr>
              <a:t>m</a:t>
            </a:r>
            <a:r>
              <a:rPr lang="en-GB" sz="1800" dirty="0" smtClean="0">
                <a:latin typeface="Arial" panose="020B0604020202020204" pitchFamily="34" charset="0"/>
                <a:cs typeface="Arial" panose="020B0604020202020204" pitchFamily="34" charset="0"/>
              </a:rPr>
              <a:t>m to</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50 mm have already been fabricated by WWU. These artefacts should allow achieving a distance resolution in 30 um up to 25 mm range  and are intended for the calibration of the distance scale of Optical Low Coherence Reflectometers (OLCR)</a:t>
            </a:r>
            <a:br>
              <a:rPr lang="en-GB" sz="1800" dirty="0" smtClean="0">
                <a:latin typeface="Arial" panose="020B0604020202020204" pitchFamily="34" charset="0"/>
                <a:cs typeface="Arial" panose="020B0604020202020204" pitchFamily="34" charset="0"/>
              </a:rPr>
            </a:br>
            <a:endParaRPr lang="en-GB" sz="800" dirty="0" smtClean="0">
              <a:latin typeface="Arial" panose="020B0604020202020204" pitchFamily="34" charset="0"/>
              <a:cs typeface="Arial" panose="020B0604020202020204" pitchFamily="34" charset="0"/>
            </a:endParaRPr>
          </a:p>
          <a:p>
            <a:pPr algn="just">
              <a:lnSpc>
                <a:spcPct val="150000"/>
              </a:lnSpc>
              <a:buFontTx/>
              <a:buChar char="-"/>
            </a:pPr>
            <a:r>
              <a:rPr lang="en-GB" sz="1800" dirty="0">
                <a:latin typeface="Arial" panose="020B0604020202020204" pitchFamily="34" charset="0"/>
                <a:cs typeface="Arial" panose="020B0604020202020204" pitchFamily="34" charset="0"/>
              </a:rPr>
              <a:t>Optical delay line made of standard optics </a:t>
            </a:r>
            <a:r>
              <a:rPr lang="en-GB" sz="1800" dirty="0" smtClean="0">
                <a:latin typeface="Arial" panose="020B0604020202020204" pitchFamily="34" charset="0"/>
                <a:cs typeface="Arial" panose="020B0604020202020204" pitchFamily="34" charset="0"/>
              </a:rPr>
              <a:t>components (made by METAS) </a:t>
            </a:r>
            <a:r>
              <a:rPr lang="en-GB" sz="1800" dirty="0">
                <a:latin typeface="Arial" panose="020B0604020202020204" pitchFamily="34" charset="0"/>
                <a:cs typeface="Arial" panose="020B0604020202020204" pitchFamily="34" charset="0"/>
              </a:rPr>
              <a:t>of </a:t>
            </a:r>
            <a:r>
              <a:rPr lang="en-GB" sz="1800" dirty="0" smtClean="0">
                <a:latin typeface="Arial" panose="020B0604020202020204" pitchFamily="34" charset="0"/>
                <a:cs typeface="Arial" panose="020B0604020202020204" pitchFamily="34" charset="0"/>
              </a:rPr>
              <a:t>a length </a:t>
            </a:r>
            <a:r>
              <a:rPr lang="en-GB" sz="1800" dirty="0">
                <a:latin typeface="Arial" panose="020B0604020202020204" pitchFamily="34" charset="0"/>
                <a:cs typeface="Arial" panose="020B0604020202020204" pitchFamily="34" charset="0"/>
              </a:rPr>
              <a:t>between 20 and </a:t>
            </a:r>
            <a:r>
              <a:rPr lang="en-GB" sz="1800" dirty="0" smtClean="0">
                <a:latin typeface="Arial" panose="020B0604020202020204" pitchFamily="34" charset="0"/>
                <a:cs typeface="Arial" panose="020B0604020202020204" pitchFamily="34" charset="0"/>
              </a:rPr>
              <a:t>60 cm. The </a:t>
            </a:r>
            <a:r>
              <a:rPr lang="en-GB" sz="1800" dirty="0">
                <a:latin typeface="Arial" panose="020B0604020202020204" pitchFamily="34" charset="0"/>
                <a:cs typeface="Arial" panose="020B0604020202020204" pitchFamily="34" charset="0"/>
              </a:rPr>
              <a:t>artefact will be </a:t>
            </a:r>
            <a:r>
              <a:rPr lang="en-GB" sz="1800" dirty="0" smtClean="0">
                <a:latin typeface="Arial" panose="020B0604020202020204" pitchFamily="34" charset="0"/>
                <a:cs typeface="Arial" panose="020B0604020202020204" pitchFamily="34" charset="0"/>
              </a:rPr>
              <a:t>used for the calibration of high resolution singlemode and multimode OTDR</a:t>
            </a:r>
          </a:p>
        </p:txBody>
      </p:sp>
      <p:sp>
        <p:nvSpPr>
          <p:cNvPr id="10" name="Title 1"/>
          <p:cNvSpPr>
            <a:spLocks noGrp="1"/>
          </p:cNvSpPr>
          <p:nvPr>
            <p:ph type="title"/>
          </p:nvPr>
        </p:nvSpPr>
        <p:spPr>
          <a:xfrm>
            <a:off x="1225224" y="584224"/>
            <a:ext cx="7814001" cy="768325"/>
          </a:xfrm>
        </p:spPr>
        <p:txBody>
          <a:bodyPr>
            <a:normAutofit fontScale="90000"/>
          </a:bodyPr>
          <a:lstStyle/>
          <a:p>
            <a:r>
              <a:rPr lang="fr-CH" sz="2400" dirty="0" smtClean="0">
                <a:latin typeface="Arial" panose="020B0604020202020204" pitchFamily="34" charset="0"/>
                <a:cs typeface="Arial" panose="020B0604020202020204" pitchFamily="34" charset="0"/>
              </a:rPr>
              <a:t>A3.2.1 and A3.2.2  Fibre-coupled</a:t>
            </a:r>
            <a:r>
              <a:rPr lang="fr-CH" sz="2400" dirty="0">
                <a:latin typeface="Arial" panose="020B0604020202020204" pitchFamily="34" charset="0"/>
                <a:cs typeface="Arial" panose="020B0604020202020204" pitchFamily="34" charset="0"/>
              </a:rPr>
              <a:t> </a:t>
            </a:r>
            <a:r>
              <a:rPr lang="fr-CH" sz="2400" dirty="0" smtClean="0">
                <a:latin typeface="Arial" panose="020B0604020202020204" pitchFamily="34" charset="0"/>
                <a:cs typeface="Arial" panose="020B0604020202020204" pitchFamily="34" charset="0"/>
              </a:rPr>
              <a:t>resonators for the calibration</a:t>
            </a:r>
            <a:br>
              <a:rPr lang="fr-CH" sz="2400" dirty="0" smtClean="0">
                <a:latin typeface="Arial" panose="020B0604020202020204" pitchFamily="34" charset="0"/>
                <a:cs typeface="Arial" panose="020B0604020202020204" pitchFamily="34" charset="0"/>
              </a:rPr>
            </a:br>
            <a:r>
              <a:rPr lang="fr-CH" sz="2400" dirty="0" smtClean="0">
                <a:latin typeface="Arial" panose="020B0604020202020204" pitchFamily="34" charset="0"/>
                <a:cs typeface="Arial" panose="020B0604020202020204" pitchFamily="34" charset="0"/>
              </a:rPr>
              <a:t>of the distance scale of optical reflectometers</a:t>
            </a:r>
            <a:endParaRPr lang="en-GB" sz="2400" dirty="0">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78" y="-1"/>
            <a:ext cx="211525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15</a:t>
            </a:fld>
            <a:endParaRPr lang="de-CH" dirty="0"/>
          </a:p>
        </p:txBody>
      </p:sp>
      <p:sp>
        <p:nvSpPr>
          <p:cNvPr id="13"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1195682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755"/>
            <a:ext cx="2808312" cy="57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itle 1"/>
          <p:cNvSpPr>
            <a:spLocks noGrp="1"/>
          </p:cNvSpPr>
          <p:nvPr>
            <p:ph type="title"/>
          </p:nvPr>
        </p:nvSpPr>
        <p:spPr>
          <a:xfrm>
            <a:off x="1225224" y="584225"/>
            <a:ext cx="7814001" cy="368276"/>
          </a:xfrm>
        </p:spPr>
        <p:txBody>
          <a:bodyPr>
            <a:normAutofit fontScale="90000"/>
          </a:bodyPr>
          <a:lstStyle/>
          <a:p>
            <a:r>
              <a:rPr lang="fr-CH" sz="2400" dirty="0" smtClean="0">
                <a:latin typeface="Arial" panose="020B0604020202020204" pitchFamily="34" charset="0"/>
                <a:cs typeface="Arial" panose="020B0604020202020204" pitchFamily="34" charset="0"/>
              </a:rPr>
              <a:t>A3.2.1 and A3.2.2  Fibre-coupled micro ring resonators</a:t>
            </a:r>
            <a:endParaRPr lang="en-GB" sz="2400" dirty="0">
              <a:latin typeface="Arial" panose="020B0604020202020204" pitchFamily="34" charset="0"/>
              <a:cs typeface="Arial" panose="020B0604020202020204" pitchFamily="34" charset="0"/>
            </a:endParaRPr>
          </a:p>
        </p:txBody>
      </p:sp>
      <p:pic>
        <p:nvPicPr>
          <p:cNvPr id="28" name="Picture 3" descr="C:\Users\Johannes\Desktop\Doktorarbeit\Measurements\EU01\SEM\EU01_45d_left_top_A0_03.tif"/>
          <p:cNvPicPr>
            <a:picLocks noChangeAspect="1" noChangeArrowheads="1"/>
          </p:cNvPicPr>
          <p:nvPr/>
        </p:nvPicPr>
        <p:blipFill>
          <a:blip r:embed="rId3" cstate="print"/>
          <a:srcRect/>
          <a:stretch>
            <a:fillRect/>
          </a:stretch>
        </p:blipFill>
        <p:spPr bwMode="auto">
          <a:xfrm>
            <a:off x="624457" y="1019572"/>
            <a:ext cx="2712509" cy="2034382"/>
          </a:xfrm>
          <a:prstGeom prst="rect">
            <a:avLst/>
          </a:prstGeom>
          <a:noFill/>
        </p:spPr>
      </p:pic>
      <p:sp>
        <p:nvSpPr>
          <p:cNvPr id="22" name="Textfeld 21"/>
          <p:cNvSpPr txBox="1"/>
          <p:nvPr/>
        </p:nvSpPr>
        <p:spPr>
          <a:xfrm>
            <a:off x="3674508" y="1450509"/>
            <a:ext cx="1811977" cy="1077218"/>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dirty="0" smtClean="0"/>
              <a:t>Grating couplers</a:t>
            </a:r>
          </a:p>
          <a:p>
            <a:r>
              <a:rPr lang="de-DE" sz="1600" dirty="0"/>
              <a:t>f</a:t>
            </a:r>
            <a:r>
              <a:rPr lang="de-DE" sz="1600" dirty="0" smtClean="0"/>
              <a:t>or vertical light coupling</a:t>
            </a:r>
            <a:r>
              <a:rPr lang="de-DE" sz="1600" dirty="0"/>
              <a:t> </a:t>
            </a:r>
            <a:r>
              <a:rPr lang="de-DE" sz="1600" dirty="0" smtClean="0"/>
              <a:t>using SMF fibre arrays</a:t>
            </a:r>
            <a:endParaRPr lang="de-DE" sz="1600" dirty="0"/>
          </a:p>
        </p:txBody>
      </p:sp>
      <p:sp>
        <p:nvSpPr>
          <p:cNvPr id="41"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16</a:t>
            </a:fld>
            <a:endParaRPr lang="de-CH" dirty="0"/>
          </a:p>
        </p:txBody>
      </p:sp>
      <p:sp>
        <p:nvSpPr>
          <p:cNvPr id="42"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
        <p:nvSpPr>
          <p:cNvPr id="43" name="Content Placeholder 2"/>
          <p:cNvSpPr txBox="1">
            <a:spLocks/>
          </p:cNvSpPr>
          <p:nvPr/>
        </p:nvSpPr>
        <p:spPr>
          <a:xfrm>
            <a:off x="3931683" y="4080504"/>
            <a:ext cx="5077606" cy="22345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en-GB" sz="1800" dirty="0" smtClean="0">
                <a:latin typeface="Arial" panose="020B0604020202020204" pitchFamily="34" charset="0"/>
                <a:cs typeface="Arial" panose="020B0604020202020204" pitchFamily="34" charset="0"/>
              </a:rPr>
              <a:t>A chip containing a set of 210 different ring resonators was fabricated</a:t>
            </a:r>
            <a:br>
              <a:rPr lang="en-GB" sz="1800" dirty="0" smtClean="0">
                <a:latin typeface="Arial" panose="020B0604020202020204" pitchFamily="34" charset="0"/>
                <a:cs typeface="Arial" panose="020B0604020202020204" pitchFamily="34" charset="0"/>
              </a:rPr>
            </a:br>
            <a:endParaRPr lang="en-GB" sz="800" dirty="0" smtClean="0">
              <a:latin typeface="Arial" panose="020B0604020202020204" pitchFamily="34" charset="0"/>
              <a:cs typeface="Arial" panose="020B0604020202020204" pitchFamily="34" charset="0"/>
            </a:endParaRPr>
          </a:p>
          <a:p>
            <a:pPr algn="just">
              <a:lnSpc>
                <a:spcPct val="150000"/>
              </a:lnSpc>
              <a:buFontTx/>
              <a:buChar char="-"/>
            </a:pPr>
            <a:r>
              <a:rPr lang="en-GB" sz="1800" dirty="0" smtClean="0">
                <a:latin typeface="Arial" panose="020B0604020202020204" pitchFamily="34" charset="0"/>
                <a:cs typeface="Arial" panose="020B0604020202020204" pitchFamily="34" charset="0"/>
              </a:rPr>
              <a:t>7 </a:t>
            </a:r>
            <a:r>
              <a:rPr lang="en-GB" sz="1800" dirty="0">
                <a:latin typeface="Arial" panose="020B0604020202020204" pitchFamily="34" charset="0"/>
                <a:cs typeface="Arial" panose="020B0604020202020204" pitchFamily="34" charset="0"/>
              </a:rPr>
              <a:t>different fibre loop lengths</a:t>
            </a:r>
            <a:endParaRPr lang="en-GB" sz="1800" dirty="0" smtClean="0">
              <a:latin typeface="Arial" panose="020B0604020202020204" pitchFamily="34" charset="0"/>
              <a:cs typeface="Arial" panose="020B0604020202020204" pitchFamily="34" charset="0"/>
            </a:endParaRPr>
          </a:p>
          <a:p>
            <a:pPr algn="just">
              <a:lnSpc>
                <a:spcPct val="150000"/>
              </a:lnSpc>
              <a:buFontTx/>
              <a:buChar char="-"/>
            </a:pPr>
            <a:r>
              <a:rPr lang="en-GB" sz="1800" dirty="0" smtClean="0">
                <a:latin typeface="Arial" panose="020B0604020202020204" pitchFamily="34" charset="0"/>
                <a:cs typeface="Arial" panose="020B0604020202020204" pitchFamily="34" charset="0"/>
              </a:rPr>
              <a:t>5 different gap distances (coupling ratio)</a:t>
            </a:r>
          </a:p>
          <a:p>
            <a:pPr algn="just">
              <a:lnSpc>
                <a:spcPct val="150000"/>
              </a:lnSpc>
              <a:buFontTx/>
              <a:buChar char="-"/>
            </a:pPr>
            <a:r>
              <a:rPr lang="en-GB" sz="1800" dirty="0" smtClean="0">
                <a:latin typeface="Arial" panose="020B0604020202020204" pitchFamily="34" charset="0"/>
                <a:cs typeface="Arial" panose="020B0604020202020204" pitchFamily="34" charset="0"/>
              </a:rPr>
              <a:t>6 different coupler grating periods</a:t>
            </a:r>
          </a:p>
          <a:p>
            <a:pPr algn="just">
              <a:lnSpc>
                <a:spcPct val="150000"/>
              </a:lnSpc>
              <a:buFontTx/>
              <a:buChar char="-"/>
            </a:pPr>
            <a:endParaRPr lang="en-GB" sz="1800" i="1" dirty="0" smtClean="0">
              <a:latin typeface="Arial" panose="020B0604020202020204" pitchFamily="34" charset="0"/>
              <a:cs typeface="Arial" panose="020B0604020202020204" pitchFamily="34" charset="0"/>
            </a:endParaRPr>
          </a:p>
          <a:p>
            <a:pPr algn="just">
              <a:lnSpc>
                <a:spcPct val="150000"/>
              </a:lnSpc>
              <a:buFontTx/>
              <a:buChar char="-"/>
            </a:pPr>
            <a:endParaRPr lang="en-GB" sz="1800" dirty="0" smtClean="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5918801" y="964218"/>
            <a:ext cx="2939873" cy="2546884"/>
          </a:xfrm>
          <a:prstGeom prst="rect">
            <a:avLst/>
          </a:prstGeom>
        </p:spPr>
      </p:pic>
      <p:sp>
        <p:nvSpPr>
          <p:cNvPr id="15" name="TextBox 12"/>
          <p:cNvSpPr txBox="1"/>
          <p:nvPr/>
        </p:nvSpPr>
        <p:spPr>
          <a:xfrm>
            <a:off x="5686425" y="3569372"/>
            <a:ext cx="3265638" cy="338554"/>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b="1" dirty="0" smtClean="0"/>
              <a:t>SEM </a:t>
            </a:r>
            <a:r>
              <a:rPr lang="de-DE" sz="1600" b="1" dirty="0" err="1" smtClean="0"/>
              <a:t>image</a:t>
            </a:r>
            <a:r>
              <a:rPr lang="de-DE" sz="1600" b="1" dirty="0" smtClean="0"/>
              <a:t> </a:t>
            </a:r>
            <a:r>
              <a:rPr lang="de-DE" sz="1600" b="1" dirty="0" err="1" smtClean="0"/>
              <a:t>of</a:t>
            </a:r>
            <a:r>
              <a:rPr lang="de-DE" sz="1600" b="1" dirty="0" smtClean="0"/>
              <a:t> </a:t>
            </a:r>
            <a:r>
              <a:rPr lang="de-DE" sz="1600" b="1" dirty="0" err="1" smtClean="0"/>
              <a:t>fabricated</a:t>
            </a:r>
            <a:r>
              <a:rPr lang="de-DE" sz="1600" b="1" dirty="0" smtClean="0"/>
              <a:t> </a:t>
            </a:r>
            <a:r>
              <a:rPr lang="de-DE" sz="1600" b="1" dirty="0" err="1" smtClean="0"/>
              <a:t>device</a:t>
            </a:r>
            <a:endParaRPr lang="de-DE" sz="1600" b="1" dirty="0"/>
          </a:p>
        </p:txBody>
      </p:sp>
      <p:pic>
        <p:nvPicPr>
          <p:cNvPr id="16" name="Picture 15"/>
          <p:cNvPicPr>
            <a:picLocks noChangeAspect="1"/>
          </p:cNvPicPr>
          <p:nvPr/>
        </p:nvPicPr>
        <p:blipFill rotWithShape="1">
          <a:blip r:embed="rId5"/>
          <a:srcRect r="19972"/>
          <a:stretch/>
        </p:blipFill>
        <p:spPr>
          <a:xfrm>
            <a:off x="516910" y="3754038"/>
            <a:ext cx="3157598" cy="2563902"/>
          </a:xfrm>
          <a:prstGeom prst="rect">
            <a:avLst/>
          </a:prstGeom>
        </p:spPr>
      </p:pic>
      <p:cxnSp>
        <p:nvCxnSpPr>
          <p:cNvPr id="29" name="Gerade Verbindung mit Pfeil 28"/>
          <p:cNvCxnSpPr/>
          <p:nvPr/>
        </p:nvCxnSpPr>
        <p:spPr>
          <a:xfrm flipH="1">
            <a:off x="2312434" y="2527727"/>
            <a:ext cx="1992866" cy="14822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5210175" y="1762125"/>
            <a:ext cx="1152525" cy="1428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546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8"/>
          <p:cNvSpPr txBox="1"/>
          <p:nvPr/>
        </p:nvSpPr>
        <p:spPr>
          <a:xfrm>
            <a:off x="3666669" y="4169504"/>
            <a:ext cx="1300356" cy="36933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Fibre array</a:t>
            </a:r>
            <a:endParaRPr lang="en-GB" dirty="0"/>
          </a:p>
        </p:txBody>
      </p:sp>
      <p:sp>
        <p:nvSpPr>
          <p:cNvPr id="16" name="Textfeld 11"/>
          <p:cNvSpPr txBox="1"/>
          <p:nvPr/>
        </p:nvSpPr>
        <p:spPr>
          <a:xfrm>
            <a:off x="3458746" y="2335897"/>
            <a:ext cx="659155" cy="36933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Chip</a:t>
            </a:r>
            <a:endParaRPr lang="en-GB" dirty="0"/>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755"/>
            <a:ext cx="2808312" cy="57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S:\Photonik Zeit&amp;Frequenz\Projekte\F-5117.30064 14IND13 PhotInd\OTDR-OLCR\METAS_SetupPictures\IMG_07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2" t="3770" r="6519"/>
          <a:stretch/>
        </p:blipFill>
        <p:spPr bwMode="auto">
          <a:xfrm>
            <a:off x="790280" y="2295896"/>
            <a:ext cx="2511904" cy="37551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8"/>
          <p:cNvSpPr txBox="1"/>
          <p:nvPr/>
        </p:nvSpPr>
        <p:spPr>
          <a:xfrm>
            <a:off x="495949" y="1073179"/>
            <a:ext cx="7743176" cy="1077218"/>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smtClean="0">
                <a:latin typeface="Arial" panose="020B0604020202020204" pitchFamily="34" charset="0"/>
                <a:cs typeface="Arial" panose="020B0604020202020204" pitchFamily="34" charset="0"/>
              </a:rPr>
              <a:t>Setup for positioning the fibre array on the selected </a:t>
            </a:r>
            <a:r>
              <a:rPr lang="en-GB" sz="1600" smtClean="0">
                <a:latin typeface="Arial" panose="020B0604020202020204" pitchFamily="34" charset="0"/>
                <a:cs typeface="Arial" panose="020B0604020202020204" pitchFamily="34" charset="0"/>
              </a:rPr>
              <a:t>resonator ready:</a:t>
            </a:r>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The chip lays on a XY stage</a:t>
            </a: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The </a:t>
            </a:r>
            <a:r>
              <a:rPr lang="en-GB" sz="1600" dirty="0" err="1" smtClean="0">
                <a:latin typeface="Arial" panose="020B0604020202020204" pitchFamily="34" charset="0"/>
                <a:cs typeface="Arial" panose="020B0604020202020204" pitchFamily="34" charset="0"/>
              </a:rPr>
              <a:t>fiber</a:t>
            </a:r>
            <a:r>
              <a:rPr lang="en-GB" sz="1600" dirty="0" smtClean="0">
                <a:latin typeface="Arial" panose="020B0604020202020204" pitchFamily="34" charset="0"/>
                <a:cs typeface="Arial" panose="020B0604020202020204" pitchFamily="34" charset="0"/>
              </a:rPr>
              <a:t> array is fixed on a</a:t>
            </a:r>
            <a:r>
              <a:rPr lang="en-GB" sz="1600" dirty="0" smtClean="0"/>
              <a:t> </a:t>
            </a:r>
            <a:r>
              <a:rPr lang="en-GB" sz="1600" dirty="0" err="1" smtClean="0"/>
              <a:t>Z+</a:t>
            </a:r>
            <a:r>
              <a:rPr lang="en-GB" sz="1600" dirty="0" err="1" smtClean="0">
                <a:latin typeface="Symbol" panose="05050102010706020507" pitchFamily="18" charset="2"/>
              </a:rPr>
              <a:t>f</a:t>
            </a:r>
            <a:r>
              <a:rPr lang="en-GB" sz="1600" dirty="0" smtClean="0">
                <a:latin typeface="Symbol" panose="05050102010706020507" pitchFamily="18" charset="2"/>
              </a:rPr>
              <a:t> </a:t>
            </a:r>
            <a:r>
              <a:rPr lang="en-GB" sz="1600" dirty="0" err="1" smtClean="0">
                <a:latin typeface="Symbol" panose="05050102010706020507" pitchFamily="18" charset="2"/>
              </a:rPr>
              <a:t>qy</a:t>
            </a:r>
            <a:r>
              <a:rPr lang="en-GB" sz="1600" dirty="0" smtClean="0">
                <a:latin typeface="Symbol" panose="05050102010706020507" pitchFamily="18" charset="2"/>
              </a:rPr>
              <a:t> </a:t>
            </a:r>
            <a:r>
              <a:rPr lang="en-GB" sz="1600" dirty="0" smtClean="0">
                <a:latin typeface="Arial" panose="020B0604020202020204" pitchFamily="34" charset="0"/>
                <a:cs typeface="Arial" panose="020B0604020202020204" pitchFamily="34" charset="0"/>
              </a:rPr>
              <a:t>stage</a:t>
            </a:r>
            <a:endParaRPr lang="en-GB" sz="1600" dirty="0">
              <a:latin typeface="Symbol" panose="05050102010706020507" pitchFamily="18" charset="2"/>
            </a:endParaRPr>
          </a:p>
        </p:txBody>
      </p:sp>
      <p:cxnSp>
        <p:nvCxnSpPr>
          <p:cNvPr id="13" name="Gerade Verbindung mit Pfeil 6"/>
          <p:cNvCxnSpPr/>
          <p:nvPr/>
        </p:nvCxnSpPr>
        <p:spPr>
          <a:xfrm flipH="1" flipV="1">
            <a:off x="2036659" y="4196146"/>
            <a:ext cx="1478437" cy="13834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0"/>
          <p:cNvCxnSpPr/>
          <p:nvPr/>
        </p:nvCxnSpPr>
        <p:spPr>
          <a:xfrm flipH="1">
            <a:off x="2294906" y="2682514"/>
            <a:ext cx="1564729" cy="180413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6"/>
          <p:cNvSpPr>
            <a:spLocks noGrp="1"/>
          </p:cNvSpPr>
          <p:nvPr>
            <p:ph type="sldNum" sz="quarter" idx="12"/>
          </p:nvPr>
        </p:nvSpPr>
        <p:spPr>
          <a:xfrm>
            <a:off x="8581803" y="6649350"/>
            <a:ext cx="311372" cy="143658"/>
          </a:xfrm>
        </p:spPr>
        <p:txBody>
          <a:bodyPr/>
          <a:lstStyle/>
          <a:p>
            <a:fld id="{50920020-C4C3-416C-933F-2D0F93692610}" type="slidenum">
              <a:rPr lang="en-GB" smtClean="0"/>
              <a:pPr/>
              <a:t>17</a:t>
            </a:fld>
            <a:endParaRPr lang="en-GB" dirty="0"/>
          </a:p>
        </p:txBody>
      </p:sp>
      <p:sp>
        <p:nvSpPr>
          <p:cNvPr id="18" name="Footer Placeholder 4"/>
          <p:cNvSpPr>
            <a:spLocks noGrp="1"/>
          </p:cNvSpPr>
          <p:nvPr>
            <p:ph type="ftr" sz="quarter" idx="11"/>
          </p:nvPr>
        </p:nvSpPr>
        <p:spPr>
          <a:xfrm>
            <a:off x="1403350" y="6649350"/>
            <a:ext cx="6193070" cy="143658"/>
          </a:xfrm>
        </p:spPr>
        <p:txBody>
          <a:bodyPr/>
          <a:lstStyle/>
          <a:p>
            <a:r>
              <a:rPr lang="en-GB" smtClean="0"/>
              <a:t>EMPIR JRP 14IND13 PhotInd 27th month meeting / 4-5.10.2017 / Bern</a:t>
            </a:r>
            <a:endParaRPr lang="en-GB" dirty="0"/>
          </a:p>
        </p:txBody>
      </p:sp>
      <p:sp>
        <p:nvSpPr>
          <p:cNvPr id="20" name="Title 1"/>
          <p:cNvSpPr>
            <a:spLocks noGrp="1"/>
          </p:cNvSpPr>
          <p:nvPr>
            <p:ph type="title"/>
          </p:nvPr>
        </p:nvSpPr>
        <p:spPr>
          <a:xfrm>
            <a:off x="1225224" y="584225"/>
            <a:ext cx="7814001" cy="368276"/>
          </a:xfrm>
        </p:spPr>
        <p:txBody>
          <a:bodyPr>
            <a:normAutofit fontScale="90000"/>
          </a:bodyPr>
          <a:lstStyle/>
          <a:p>
            <a:r>
              <a:rPr lang="fr-CH" sz="2400" dirty="0">
                <a:latin typeface="Arial" panose="020B0604020202020204" pitchFamily="34" charset="0"/>
                <a:cs typeface="Arial" panose="020B0604020202020204" pitchFamily="34" charset="0"/>
              </a:rPr>
              <a:t>A3.2.1 and A3.2.2  Fibre-</a:t>
            </a:r>
            <a:r>
              <a:rPr lang="fr-CH" sz="2400" dirty="0" err="1">
                <a:latin typeface="Arial" panose="020B0604020202020204" pitchFamily="34" charset="0"/>
                <a:cs typeface="Arial" panose="020B0604020202020204" pitchFamily="34" charset="0"/>
              </a:rPr>
              <a:t>coupled</a:t>
            </a:r>
            <a:r>
              <a:rPr lang="fr-CH" sz="2400" dirty="0">
                <a:latin typeface="Arial" panose="020B0604020202020204" pitchFamily="34" charset="0"/>
                <a:cs typeface="Arial" panose="020B0604020202020204" pitchFamily="34" charset="0"/>
              </a:rPr>
              <a:t> micro ring </a:t>
            </a:r>
            <a:r>
              <a:rPr lang="fr-CH" sz="2400" dirty="0" err="1">
                <a:latin typeface="Arial" panose="020B0604020202020204" pitchFamily="34" charset="0"/>
                <a:cs typeface="Arial" panose="020B0604020202020204" pitchFamily="34" charset="0"/>
              </a:rPr>
              <a:t>resonators</a:t>
            </a:r>
            <a:endParaRPr lang="en-GB" sz="2400" dirty="0">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5152195" y="2997884"/>
            <a:ext cx="3742423" cy="7549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GB" sz="1800" dirty="0" smtClean="0">
                <a:solidFill>
                  <a:srgbClr val="00B050"/>
                </a:solidFill>
                <a:latin typeface="Arial" panose="020B0604020202020204" pitchFamily="34" charset="0"/>
                <a:cs typeface="Arial" panose="020B0604020202020204" pitchFamily="34" charset="0"/>
              </a:rPr>
              <a:t>Prototype calibration artefact ready for </a:t>
            </a:r>
            <a:r>
              <a:rPr lang="en-GB" sz="1800" smtClean="0">
                <a:solidFill>
                  <a:srgbClr val="00B050"/>
                </a:solidFill>
                <a:latin typeface="Arial" panose="020B0604020202020204" pitchFamily="34" charset="0"/>
                <a:cs typeface="Arial" panose="020B0604020202020204" pitchFamily="34" charset="0"/>
              </a:rPr>
              <a:t>first measurements</a:t>
            </a:r>
            <a:endParaRPr lang="en-GB" sz="1800" dirty="0" smtClean="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590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755"/>
            <a:ext cx="2808312" cy="57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lide Number Placeholder 6"/>
          <p:cNvSpPr>
            <a:spLocks noGrp="1"/>
          </p:cNvSpPr>
          <p:nvPr>
            <p:ph type="sldNum" sz="quarter" idx="12"/>
          </p:nvPr>
        </p:nvSpPr>
        <p:spPr>
          <a:xfrm>
            <a:off x="8581803" y="6649350"/>
            <a:ext cx="311372" cy="143658"/>
          </a:xfrm>
        </p:spPr>
        <p:txBody>
          <a:bodyPr/>
          <a:lstStyle/>
          <a:p>
            <a:fld id="{50920020-C4C3-416C-933F-2D0F93692610}" type="slidenum">
              <a:rPr lang="en-GB" smtClean="0"/>
              <a:pPr/>
              <a:t>18</a:t>
            </a:fld>
            <a:endParaRPr lang="en-GB" dirty="0"/>
          </a:p>
        </p:txBody>
      </p:sp>
      <p:sp>
        <p:nvSpPr>
          <p:cNvPr id="18" name="Footer Placeholder 4"/>
          <p:cNvSpPr>
            <a:spLocks noGrp="1"/>
          </p:cNvSpPr>
          <p:nvPr>
            <p:ph type="ftr" sz="quarter" idx="11"/>
          </p:nvPr>
        </p:nvSpPr>
        <p:spPr>
          <a:xfrm>
            <a:off x="1403350" y="6649350"/>
            <a:ext cx="6193070" cy="143658"/>
          </a:xfrm>
        </p:spPr>
        <p:txBody>
          <a:bodyPr/>
          <a:lstStyle/>
          <a:p>
            <a:r>
              <a:rPr lang="en-GB" smtClean="0"/>
              <a:t>EMPIR JRP 14IND13 PhotInd 27th month meeting / 4-5.10.2017 / Bern</a:t>
            </a:r>
            <a:endParaRPr lang="en-GB" dirty="0"/>
          </a:p>
        </p:txBody>
      </p:sp>
      <p:sp>
        <p:nvSpPr>
          <p:cNvPr id="20" name="Title 1"/>
          <p:cNvSpPr>
            <a:spLocks noGrp="1"/>
          </p:cNvSpPr>
          <p:nvPr>
            <p:ph type="title"/>
          </p:nvPr>
        </p:nvSpPr>
        <p:spPr>
          <a:xfrm>
            <a:off x="1225224" y="584225"/>
            <a:ext cx="7814001" cy="368276"/>
          </a:xfrm>
        </p:spPr>
        <p:txBody>
          <a:bodyPr>
            <a:normAutofit fontScale="90000"/>
          </a:bodyPr>
          <a:lstStyle/>
          <a:p>
            <a:r>
              <a:rPr lang="en-GB" sz="2400" dirty="0" smtClean="0">
                <a:latin typeface="Arial" panose="020B0604020202020204" pitchFamily="34" charset="0"/>
                <a:cs typeface="Arial" panose="020B0604020202020204" pitchFamily="34" charset="0"/>
              </a:rPr>
              <a:t>A3.2.1 and A3.2.2 </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First </a:t>
            </a:r>
            <a:r>
              <a:rPr lang="en-GB" sz="2400" dirty="0">
                <a:latin typeface="Arial" panose="020B0604020202020204" pitchFamily="34" charset="0"/>
                <a:cs typeface="Arial" panose="020B0604020202020204" pitchFamily="34" charset="0"/>
              </a:rPr>
              <a:t>measurements with the micro ring resonators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80" y="1996601"/>
            <a:ext cx="17335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2643" y="4488749"/>
            <a:ext cx="3455700" cy="914400"/>
          </a:xfrm>
          <a:prstGeom prst="rect">
            <a:avLst/>
          </a:prstGeom>
          <a:noFill/>
        </p:spPr>
        <p:txBody>
          <a:bodyPr wrap="none" lIns="0" tIns="0" rIns="0" bIns="0" rtlCol="0">
            <a:noAutofit/>
          </a:bodyPr>
          <a:lstStyle/>
          <a:p>
            <a:r>
              <a:rPr lang="en-GB" sz="1600" dirty="0" smtClean="0">
                <a:latin typeface="Arial" panose="020B0604020202020204" pitchFamily="34" charset="0"/>
                <a:cs typeface="Arial" panose="020B0604020202020204" pitchFamily="34" charset="0"/>
              </a:rPr>
              <a:t>L=9.72 mm</a:t>
            </a:r>
          </a:p>
          <a:p>
            <a:r>
              <a:rPr lang="en-GB" sz="1600" dirty="0" smtClean="0">
                <a:latin typeface="Arial" panose="020B0604020202020204" pitchFamily="34" charset="0"/>
                <a:cs typeface="Arial" panose="020B0604020202020204" pitchFamily="34" charset="0"/>
              </a:rPr>
              <a:t>Gap=2.2 um</a:t>
            </a:r>
          </a:p>
          <a:p>
            <a:r>
              <a:rPr lang="en-GB" sz="1600" dirty="0" smtClean="0">
                <a:latin typeface="Arial" panose="020B0604020202020204" pitchFamily="34" charset="0"/>
                <a:cs typeface="Arial" panose="020B0604020202020204" pitchFamily="34" charset="0"/>
              </a:rPr>
              <a:t>Grating period 1.11 um (</a:t>
            </a:r>
            <a:r>
              <a:rPr lang="en-GB" sz="1600" dirty="0" smtClean="0">
                <a:latin typeface="Symbol" panose="05050102010706020507" pitchFamily="18" charset="2"/>
                <a:cs typeface="Arial" panose="020B0604020202020204" pitchFamily="34" charset="0"/>
              </a:rPr>
              <a:t>l</a:t>
            </a:r>
            <a:r>
              <a:rPr lang="en-GB" sz="1600" dirty="0" smtClean="0">
                <a:latin typeface="Arial" panose="020B0604020202020204" pitchFamily="34" charset="0"/>
                <a:cs typeface="Arial" panose="020B0604020202020204" pitchFamily="34" charset="0"/>
              </a:rPr>
              <a:t>=1550 nm)</a:t>
            </a:r>
            <a:endParaRPr lang="en-GB" sz="1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1601580" y="3096488"/>
            <a:ext cx="690379" cy="13211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09177" y="2030719"/>
            <a:ext cx="757442" cy="4237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4310743" y="2059294"/>
            <a:ext cx="940959" cy="369332"/>
          </a:xfrm>
          <a:prstGeom prst="rect">
            <a:avLst/>
          </a:prstGeom>
          <a:noFill/>
        </p:spPr>
        <p:txBody>
          <a:bodyPr wrap="square" rtlCol="0">
            <a:spAutoFit/>
          </a:bodyPr>
          <a:lstStyle/>
          <a:p>
            <a:pPr algn="ctr"/>
            <a:r>
              <a:rPr lang="fr-CH" dirty="0" smtClean="0">
                <a:solidFill>
                  <a:prstClr val="black"/>
                </a:solidFill>
              </a:rPr>
              <a:t>ECDL</a:t>
            </a:r>
            <a:endParaRPr lang="en-GB" dirty="0">
              <a:solidFill>
                <a:prstClr val="black"/>
              </a:solidFill>
            </a:endParaRPr>
          </a:p>
        </p:txBody>
      </p:sp>
      <p:cxnSp>
        <p:nvCxnSpPr>
          <p:cNvPr id="13" name="Straight Connector 12"/>
          <p:cNvCxnSpPr/>
          <p:nvPr/>
        </p:nvCxnSpPr>
        <p:spPr>
          <a:xfrm flipV="1">
            <a:off x="5180823" y="2255610"/>
            <a:ext cx="468000" cy="1352"/>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174227" y="2129506"/>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Rectangle 14"/>
          <p:cNvSpPr/>
          <p:nvPr/>
        </p:nvSpPr>
        <p:spPr>
          <a:xfrm>
            <a:off x="5574015" y="2122030"/>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6" name="Gruppieren 31"/>
          <p:cNvGrpSpPr/>
          <p:nvPr/>
        </p:nvGrpSpPr>
        <p:grpSpPr>
          <a:xfrm>
            <a:off x="5605439" y="1717553"/>
            <a:ext cx="1294125" cy="534391"/>
            <a:chOff x="7089569" y="1068778"/>
            <a:chExt cx="1294125" cy="534391"/>
          </a:xfrm>
        </p:grpSpPr>
        <p:sp>
          <p:nvSpPr>
            <p:cNvPr id="21" name="Ellipse 10"/>
            <p:cNvSpPr/>
            <p:nvPr/>
          </p:nvSpPr>
          <p:spPr>
            <a:xfrm>
              <a:off x="7505205" y="1068778"/>
              <a:ext cx="546265" cy="5106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22" name="Gerade Verbindung 19"/>
            <p:cNvCxnSpPr/>
            <p:nvPr/>
          </p:nvCxnSpPr>
          <p:spPr>
            <a:xfrm>
              <a:off x="7089569" y="1603169"/>
              <a:ext cx="1294125" cy="0"/>
            </a:xfrm>
            <a:prstGeom prst="line">
              <a:avLst/>
            </a:prstGeom>
            <a:ln w="22225"/>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6878290" y="2131930"/>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Rectangle 24"/>
          <p:cNvSpPr/>
          <p:nvPr/>
        </p:nvSpPr>
        <p:spPr>
          <a:xfrm>
            <a:off x="7304789" y="2036612"/>
            <a:ext cx="757442" cy="4237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6" name="TextBox 25"/>
          <p:cNvSpPr txBox="1"/>
          <p:nvPr/>
        </p:nvSpPr>
        <p:spPr>
          <a:xfrm>
            <a:off x="7218230" y="2065187"/>
            <a:ext cx="940959" cy="369332"/>
          </a:xfrm>
          <a:prstGeom prst="rect">
            <a:avLst/>
          </a:prstGeom>
          <a:noFill/>
        </p:spPr>
        <p:txBody>
          <a:bodyPr wrap="square" rtlCol="0">
            <a:spAutoFit/>
          </a:bodyPr>
          <a:lstStyle/>
          <a:p>
            <a:pPr algn="ctr"/>
            <a:r>
              <a:rPr lang="fr-CH" dirty="0" smtClean="0">
                <a:solidFill>
                  <a:prstClr val="black"/>
                </a:solidFill>
              </a:rPr>
              <a:t>PD</a:t>
            </a:r>
            <a:endParaRPr lang="en-GB" dirty="0">
              <a:solidFill>
                <a:prstClr val="black"/>
              </a:solidFill>
            </a:endParaRPr>
          </a:p>
        </p:txBody>
      </p:sp>
      <p:sp>
        <p:nvSpPr>
          <p:cNvPr id="27" name="Rectangle 26"/>
          <p:cNvSpPr/>
          <p:nvPr/>
        </p:nvSpPr>
        <p:spPr>
          <a:xfrm>
            <a:off x="7274214" y="2135399"/>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28" name="Straight Connector 27"/>
          <p:cNvCxnSpPr>
            <a:endCxn id="27" idx="3"/>
          </p:cNvCxnSpPr>
          <p:nvPr/>
        </p:nvCxnSpPr>
        <p:spPr>
          <a:xfrm>
            <a:off x="6936730" y="2246439"/>
            <a:ext cx="383203" cy="6138"/>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22951" y="1816913"/>
            <a:ext cx="273132" cy="316265"/>
          </a:xfrm>
          <a:prstGeom prst="rect">
            <a:avLst/>
          </a:prstGeom>
          <a:noFill/>
        </p:spPr>
        <p:txBody>
          <a:bodyPr wrap="none" lIns="0" tIns="0" rIns="0" bIns="0" rtlCol="0">
            <a:noAutofit/>
          </a:bodyPr>
          <a:lstStyle/>
          <a:p>
            <a:r>
              <a:rPr lang="en-GB" sz="1600" dirty="0" smtClean="0">
                <a:latin typeface="Arial" panose="020B0604020202020204" pitchFamily="34" charset="0"/>
                <a:cs typeface="Arial" panose="020B0604020202020204" pitchFamily="34" charset="0"/>
              </a:rPr>
              <a:t>L</a:t>
            </a:r>
            <a:endParaRPr lang="en-GB" sz="1600" dirty="0">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575048" y="1391280"/>
            <a:ext cx="7559549" cy="3708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smtClean="0">
                <a:solidFill>
                  <a:prstClr val="black"/>
                </a:solidFill>
                <a:cs typeface="Arial" panose="020B0604020202020204" pitchFamily="34" charset="0"/>
              </a:rPr>
              <a:t>Spectral transmission</a:t>
            </a:r>
            <a:endParaRPr lang="en-GB" sz="1800" dirty="0" smtClean="0">
              <a:solidFill>
                <a:prstClr val="black"/>
              </a:solidFill>
              <a:cs typeface="Arial" panose="020B0604020202020204" pitchFamily="34" charset="0"/>
            </a:endParaRPr>
          </a:p>
        </p:txBody>
      </p:sp>
      <p:sp>
        <p:nvSpPr>
          <p:cNvPr id="31" name="Content Placeholder 2"/>
          <p:cNvSpPr txBox="1">
            <a:spLocks/>
          </p:cNvSpPr>
          <p:nvPr/>
        </p:nvSpPr>
        <p:spPr>
          <a:xfrm>
            <a:off x="555998" y="5582280"/>
            <a:ext cx="4006477" cy="8185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smtClean="0">
                <a:solidFill>
                  <a:prstClr val="black"/>
                </a:solidFill>
                <a:cs typeface="Arial" panose="020B0604020202020204" pitchFamily="34" charset="0"/>
              </a:rPr>
              <a:t>High sensitivity to the polarization</a:t>
            </a:r>
          </a:p>
          <a:p>
            <a:r>
              <a:rPr lang="fr-CH" sz="1800" smtClean="0">
                <a:solidFill>
                  <a:prstClr val="black"/>
                </a:solidFill>
                <a:cs typeface="Arial" panose="020B0604020202020204" pitchFamily="34" charset="0"/>
              </a:rPr>
              <a:t>High coupling losses</a:t>
            </a:r>
            <a:endParaRPr lang="en-GB" sz="1800" dirty="0" smtClean="0">
              <a:solidFill>
                <a:prstClr val="black"/>
              </a:solidFill>
              <a:cs typeface="Arial" panose="020B0604020202020204" pitchFamily="34"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9081" y="2990850"/>
            <a:ext cx="501173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003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a:stCxn id="27" idx="3"/>
            <a:endCxn id="21" idx="3"/>
          </p:cNvCxnSpPr>
          <p:nvPr/>
        </p:nvCxnSpPr>
        <p:spPr>
          <a:xfrm flipV="1">
            <a:off x="1943100" y="2371130"/>
            <a:ext cx="1160144" cy="83"/>
          </a:xfrm>
          <a:prstGeom prst="line">
            <a:avLst/>
          </a:prstGeom>
        </p:spPr>
        <p:style>
          <a:lnRef idx="1">
            <a:schemeClr val="accent1"/>
          </a:lnRef>
          <a:fillRef idx="0">
            <a:schemeClr val="accent1"/>
          </a:fillRef>
          <a:effectRef idx="0">
            <a:schemeClr val="accent1"/>
          </a:effectRef>
          <a:fontRef idx="minor">
            <a:schemeClr val="tx1"/>
          </a:fontRef>
        </p:style>
      </p:cxnSp>
      <p:sp>
        <p:nvSpPr>
          <p:cNvPr id="17" name="Slide Number Placeholder 6"/>
          <p:cNvSpPr>
            <a:spLocks noGrp="1"/>
          </p:cNvSpPr>
          <p:nvPr>
            <p:ph type="sldNum" sz="quarter" idx="12"/>
          </p:nvPr>
        </p:nvSpPr>
        <p:spPr>
          <a:xfrm>
            <a:off x="8581803" y="6649350"/>
            <a:ext cx="311372" cy="143658"/>
          </a:xfrm>
        </p:spPr>
        <p:txBody>
          <a:bodyPr/>
          <a:lstStyle/>
          <a:p>
            <a:fld id="{50920020-C4C3-416C-933F-2D0F93692610}" type="slidenum">
              <a:rPr lang="de-CH" smtClean="0"/>
              <a:pPr/>
              <a:t>19</a:t>
            </a:fld>
            <a:endParaRPr lang="de-CH" dirty="0"/>
          </a:p>
        </p:txBody>
      </p:sp>
      <p:sp>
        <p:nvSpPr>
          <p:cNvPr id="18" name="Footer Placeholder 4"/>
          <p:cNvSpPr>
            <a:spLocks noGrp="1"/>
          </p:cNvSpPr>
          <p:nvPr>
            <p:ph type="ftr" sz="quarter" idx="11"/>
          </p:nvPr>
        </p:nvSpPr>
        <p:spPr>
          <a:xfrm>
            <a:off x="1403350" y="6649350"/>
            <a:ext cx="6193070" cy="143658"/>
          </a:xfrm>
        </p:spPr>
        <p:txBody>
          <a:bodyPr/>
          <a:lstStyle/>
          <a:p>
            <a:r>
              <a:rPr lang="en-GB" smtClean="0"/>
              <a:t>EMPIR JRP 14IND13 PhotInd 27th month meeting / 4-5.10.2017 / Bern</a:t>
            </a:r>
            <a:endParaRPr lang="de-CH" dirty="0"/>
          </a:p>
        </p:txBody>
      </p:sp>
      <p:sp>
        <p:nvSpPr>
          <p:cNvPr id="20" name="Title 1"/>
          <p:cNvSpPr>
            <a:spLocks noGrp="1"/>
          </p:cNvSpPr>
          <p:nvPr>
            <p:ph type="title"/>
          </p:nvPr>
        </p:nvSpPr>
        <p:spPr>
          <a:xfrm>
            <a:off x="1225225" y="584225"/>
            <a:ext cx="6161228" cy="911200"/>
          </a:xfrm>
        </p:spPr>
        <p:txBody>
          <a:bodyPr>
            <a:normAutofit/>
          </a:bodyPr>
          <a:lstStyle/>
          <a:p>
            <a:r>
              <a:rPr lang="fr-CH" sz="2400" dirty="0">
                <a:latin typeface="Arial" panose="020B0604020202020204" pitchFamily="34" charset="0"/>
                <a:cs typeface="Arial" panose="020B0604020202020204" pitchFamily="34" charset="0"/>
              </a:rPr>
              <a:t>A3.2.3 Calibration artefact for </a:t>
            </a:r>
            <a:r>
              <a:rPr lang="fr-CH" sz="2400">
                <a:latin typeface="Arial" panose="020B0604020202020204" pitchFamily="34" charset="0"/>
                <a:cs typeface="Arial" panose="020B0604020202020204" pitchFamily="34" charset="0"/>
              </a:rPr>
              <a:t>the </a:t>
            </a:r>
            <a:r>
              <a:rPr lang="fr-CH" sz="2400" smtClean="0">
                <a:latin typeface="Arial" panose="020B0604020202020204" pitchFamily="34" charset="0"/>
                <a:cs typeface="Arial" panose="020B0604020202020204" pitchFamily="34" charset="0"/>
              </a:rPr>
              <a:t>calibration</a:t>
            </a:r>
            <a:br>
              <a:rPr lang="fr-CH" sz="2400" smtClean="0">
                <a:latin typeface="Arial" panose="020B0604020202020204" pitchFamily="34" charset="0"/>
                <a:cs typeface="Arial" panose="020B0604020202020204" pitchFamily="34" charset="0"/>
              </a:rPr>
            </a:br>
            <a:r>
              <a:rPr lang="fr-CH" sz="2400" smtClean="0">
                <a:latin typeface="Arial" panose="020B0604020202020204" pitchFamily="34" charset="0"/>
                <a:cs typeface="Arial" panose="020B0604020202020204" pitchFamily="34" charset="0"/>
              </a:rPr>
              <a:t>of </a:t>
            </a:r>
            <a:r>
              <a:rPr lang="fr-CH" sz="2400" dirty="0">
                <a:latin typeface="Arial" panose="020B0604020202020204" pitchFamily="34" charset="0"/>
                <a:cs typeface="Arial" panose="020B0604020202020204" pitchFamily="34" charset="0"/>
              </a:rPr>
              <a:t>the </a:t>
            </a:r>
            <a:r>
              <a:rPr lang="fr-CH" sz="2400" dirty="0" err="1">
                <a:latin typeface="Arial" panose="020B0604020202020204" pitchFamily="34" charset="0"/>
                <a:cs typeface="Arial" panose="020B0604020202020204" pitchFamily="34" charset="0"/>
              </a:rPr>
              <a:t>attenuation</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scale</a:t>
            </a:r>
            <a:r>
              <a:rPr lang="fr-CH" sz="2400" dirty="0">
                <a:latin typeface="Arial" panose="020B0604020202020204" pitchFamily="34" charset="0"/>
                <a:cs typeface="Arial" panose="020B0604020202020204" pitchFamily="34" charset="0"/>
              </a:rPr>
              <a:t> of multimode OTDR</a:t>
            </a:r>
            <a:endParaRPr lang="en-GB" sz="2400" dirty="0">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563173" y="1425743"/>
            <a:ext cx="8568952" cy="15270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Goal: to develop a spectral attenuation reference fibre with controlled modal distribution</a:t>
            </a:r>
            <a:br>
              <a:rPr lang="en-GB" sz="1600" dirty="0" smtClean="0">
                <a:latin typeface="Arial" panose="020B0604020202020204" pitchFamily="34" charset="0"/>
                <a:cs typeface="Arial" panose="020B0604020202020204" pitchFamily="34" charset="0"/>
              </a:rPr>
            </a:br>
            <a:endParaRPr lang="en-GB" sz="16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fr-CH"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fr-CH"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fr-CH" sz="16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a:latin typeface="Arial" panose="020B0604020202020204" pitchFamily="34" charset="0"/>
                <a:cs typeface="Arial" panose="020B0604020202020204" pitchFamily="34" charset="0"/>
              </a:rPr>
              <a:t>E</a:t>
            </a:r>
            <a:r>
              <a:rPr lang="en-GB" sz="1600" smtClean="0">
                <a:latin typeface="Arial" panose="020B0604020202020204" pitchFamily="34" charset="0"/>
                <a:cs typeface="Arial" panose="020B0604020202020204" pitchFamily="34" charset="0"/>
              </a:rPr>
              <a:t>valuation </a:t>
            </a:r>
            <a:r>
              <a:rPr lang="en-GB" sz="1600" dirty="0" smtClean="0">
                <a:latin typeface="Arial" panose="020B0604020202020204" pitchFamily="34" charset="0"/>
                <a:cs typeface="Arial" panose="020B0604020202020204" pitchFamily="34" charset="0"/>
              </a:rPr>
              <a:t>of the repeatability of spectral attenuation measurements on a 62.5 mm fibre spool with controlled modal distribution successfully performed</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16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1600" dirty="0" smtClean="0">
              <a:latin typeface="Arial" panose="020B0604020202020204" pitchFamily="34" charset="0"/>
              <a:cs typeface="Arial" panose="020B0604020202020204" pitchFamily="34" charset="0"/>
            </a:endParaRPr>
          </a:p>
          <a:p>
            <a:pPr marL="0" indent="0">
              <a:buNone/>
            </a:pPr>
            <a:endParaRPr lang="en-GB" sz="1600" dirty="0" smtClean="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smtClean="0">
                <a:latin typeface="Arial" panose="020B0604020202020204" pitchFamily="34" charset="0"/>
                <a:cs typeface="Arial" panose="020B0604020202020204" pitchFamily="34" charset="0"/>
              </a:rPr>
              <a:t/>
            </a:r>
            <a:br>
              <a:rPr lang="en-GB" sz="1600" dirty="0" smtClean="0">
                <a:latin typeface="Arial" panose="020B0604020202020204" pitchFamily="34" charset="0"/>
                <a:cs typeface="Arial" panose="020B0604020202020204" pitchFamily="34" charset="0"/>
              </a:rPr>
            </a:br>
            <a:r>
              <a:rPr lang="en-GB" sz="1600" dirty="0" smtClean="0">
                <a:latin typeface="Arial" panose="020B0604020202020204" pitchFamily="34" charset="0"/>
                <a:cs typeface="Arial" panose="020B0604020202020204" pitchFamily="34" charset="0"/>
              </a:rPr>
              <a:t/>
            </a:r>
            <a:br>
              <a:rPr lang="en-GB" sz="1600" dirty="0" smtClean="0">
                <a:latin typeface="Arial" panose="020B0604020202020204" pitchFamily="34" charset="0"/>
                <a:cs typeface="Arial" panose="020B0604020202020204" pitchFamily="34" charset="0"/>
              </a:rPr>
            </a:br>
            <a:endParaRPr lang="en-GB" sz="1600"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GB" sz="1600">
                <a:latin typeface="Arial" panose="020B0604020202020204" pitchFamily="34" charset="0"/>
                <a:cs typeface="Arial" panose="020B0604020202020204" pitchFamily="34" charset="0"/>
              </a:rPr>
              <a:t>P</a:t>
            </a:r>
            <a:r>
              <a:rPr lang="en-GB" sz="1600" smtClean="0">
                <a:latin typeface="Arial" panose="020B0604020202020204" pitchFamily="34" charset="0"/>
                <a:cs typeface="Arial" panose="020B0604020202020204" pitchFamily="34" charset="0"/>
              </a:rPr>
              <a:t>rototype </a:t>
            </a:r>
            <a:r>
              <a:rPr lang="en-GB" sz="1600" dirty="0" smtClean="0">
                <a:latin typeface="Arial" panose="020B0604020202020204" pitchFamily="34" charset="0"/>
                <a:cs typeface="Arial" panose="020B0604020202020204" pitchFamily="34" charset="0"/>
              </a:rPr>
              <a:t>ready for further in-depth evaluation with different OTDR </a:t>
            </a:r>
          </a:p>
        </p:txBody>
      </p:sp>
      <p:pic>
        <p:nvPicPr>
          <p:cNvPr id="26629" name="Picture 5" descr="S:\Photonik Zeit&amp;Frequenz\Aufträge\Photonik until 2015\2010\117-00525 METAS RF 2010.03 50 um JDSU\Fotos\DSCN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479" y="3719885"/>
            <a:ext cx="2730500" cy="20478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p:cNvGrpSpPr/>
          <p:nvPr/>
        </p:nvGrpSpPr>
        <p:grpSpPr>
          <a:xfrm>
            <a:off x="3057525" y="1796291"/>
            <a:ext cx="3295650" cy="1042531"/>
            <a:chOff x="5972175" y="3129791"/>
            <a:chExt cx="3295650" cy="1042531"/>
          </a:xfrm>
        </p:grpSpPr>
        <p:sp>
          <p:nvSpPr>
            <p:cNvPr id="12" name="Rectangle 3"/>
            <p:cNvSpPr/>
            <p:nvPr/>
          </p:nvSpPr>
          <p:spPr>
            <a:xfrm>
              <a:off x="6244952" y="3452242"/>
              <a:ext cx="576064" cy="50405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Rectangle 8"/>
            <p:cNvSpPr/>
            <p:nvPr/>
          </p:nvSpPr>
          <p:spPr>
            <a:xfrm>
              <a:off x="6833195" y="3452242"/>
              <a:ext cx="576064" cy="50405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Rectangle 9"/>
            <p:cNvSpPr/>
            <p:nvPr/>
          </p:nvSpPr>
          <p:spPr>
            <a:xfrm>
              <a:off x="6024710" y="3200214"/>
              <a:ext cx="2528740" cy="972108"/>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TextBox 4"/>
            <p:cNvSpPr txBox="1"/>
            <p:nvPr/>
          </p:nvSpPr>
          <p:spPr>
            <a:xfrm>
              <a:off x="6293718" y="3528442"/>
              <a:ext cx="505267" cy="369332"/>
            </a:xfrm>
            <a:prstGeom prst="rect">
              <a:avLst/>
            </a:prstGeom>
            <a:noFill/>
          </p:spPr>
          <p:txBody>
            <a:bodyPr wrap="none" rtlCol="0">
              <a:spAutoFit/>
            </a:bodyPr>
            <a:lstStyle/>
            <a:p>
              <a:r>
                <a:rPr lang="fr-CH" dirty="0" smtClean="0">
                  <a:solidFill>
                    <a:prstClr val="black"/>
                  </a:solidFill>
                </a:rPr>
                <a:t>MC</a:t>
              </a:r>
              <a:endParaRPr lang="en-GB" dirty="0">
                <a:solidFill>
                  <a:prstClr val="black"/>
                </a:solidFill>
              </a:endParaRPr>
            </a:p>
          </p:txBody>
        </p:sp>
        <p:sp>
          <p:nvSpPr>
            <p:cNvPr id="16" name="TextBox 5"/>
            <p:cNvSpPr txBox="1"/>
            <p:nvPr/>
          </p:nvSpPr>
          <p:spPr>
            <a:xfrm>
              <a:off x="6843250" y="3496638"/>
              <a:ext cx="598241" cy="369332"/>
            </a:xfrm>
            <a:prstGeom prst="rect">
              <a:avLst/>
            </a:prstGeom>
            <a:noFill/>
          </p:spPr>
          <p:txBody>
            <a:bodyPr wrap="none" rtlCol="0">
              <a:spAutoFit/>
            </a:bodyPr>
            <a:lstStyle/>
            <a:p>
              <a:r>
                <a:rPr lang="fr-CH" dirty="0">
                  <a:solidFill>
                    <a:prstClr val="black"/>
                  </a:solidFill>
                  <a:latin typeface="Symbol" panose="05050102010706020507" pitchFamily="18" charset="2"/>
                </a:rPr>
                <a:t>a</a:t>
              </a:r>
              <a:r>
                <a:rPr lang="fr-CH" dirty="0" smtClean="0">
                  <a:solidFill>
                    <a:prstClr val="black"/>
                  </a:solidFill>
                </a:rPr>
                <a:t>(</a:t>
              </a:r>
              <a:r>
                <a:rPr lang="fr-CH" dirty="0" smtClean="0">
                  <a:solidFill>
                    <a:prstClr val="black"/>
                  </a:solidFill>
                  <a:latin typeface="Symbol" panose="05050102010706020507" pitchFamily="18" charset="2"/>
                </a:rPr>
                <a:t>l</a:t>
              </a:r>
              <a:r>
                <a:rPr lang="fr-CH" dirty="0" smtClean="0">
                  <a:solidFill>
                    <a:prstClr val="black"/>
                  </a:solidFill>
                </a:rPr>
                <a:t>)</a:t>
              </a:r>
              <a:endParaRPr lang="en-GB" dirty="0">
                <a:solidFill>
                  <a:prstClr val="black"/>
                </a:solidFill>
              </a:endParaRPr>
            </a:p>
          </p:txBody>
        </p:sp>
        <p:sp>
          <p:nvSpPr>
            <p:cNvPr id="21" name="Rectangle 15"/>
            <p:cNvSpPr/>
            <p:nvPr/>
          </p:nvSpPr>
          <p:spPr>
            <a:xfrm>
              <a:off x="5972175" y="3587452"/>
              <a:ext cx="45719" cy="234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23" name="Straight Arrow Connector 20"/>
            <p:cNvCxnSpPr/>
            <p:nvPr/>
          </p:nvCxnSpPr>
          <p:spPr>
            <a:xfrm flipH="1" flipV="1">
              <a:off x="6159863" y="3373120"/>
              <a:ext cx="63864" cy="136436"/>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2"/>
            <p:cNvCxnSpPr/>
            <p:nvPr/>
          </p:nvCxnSpPr>
          <p:spPr>
            <a:xfrm flipH="1">
              <a:off x="7446555" y="3521166"/>
              <a:ext cx="170542" cy="5796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3"/>
            <p:cNvSpPr txBox="1"/>
            <p:nvPr/>
          </p:nvSpPr>
          <p:spPr>
            <a:xfrm>
              <a:off x="6022454" y="3129791"/>
              <a:ext cx="1258678" cy="307777"/>
            </a:xfrm>
            <a:prstGeom prst="rect">
              <a:avLst/>
            </a:prstGeom>
            <a:noFill/>
          </p:spPr>
          <p:txBody>
            <a:bodyPr wrap="none" rtlCol="0">
              <a:spAutoFit/>
            </a:bodyPr>
            <a:lstStyle/>
            <a:p>
              <a:r>
                <a:rPr lang="fr-CH" sz="1400" dirty="0" smtClean="0">
                  <a:solidFill>
                    <a:prstClr val="black"/>
                  </a:solidFill>
                </a:rPr>
                <a:t>Modal control</a:t>
              </a:r>
            </a:p>
          </p:txBody>
        </p:sp>
        <p:sp>
          <p:nvSpPr>
            <p:cNvPr id="26" name="TextBox 25"/>
            <p:cNvSpPr txBox="1"/>
            <p:nvPr/>
          </p:nvSpPr>
          <p:spPr>
            <a:xfrm>
              <a:off x="7373392" y="3234566"/>
              <a:ext cx="1894433" cy="307777"/>
            </a:xfrm>
            <a:prstGeom prst="rect">
              <a:avLst/>
            </a:prstGeom>
            <a:noFill/>
          </p:spPr>
          <p:txBody>
            <a:bodyPr wrap="square" rtlCol="0">
              <a:spAutoFit/>
            </a:bodyPr>
            <a:lstStyle/>
            <a:p>
              <a:r>
                <a:rPr lang="fr-CH" sz="1400" dirty="0" smtClean="0">
                  <a:solidFill>
                    <a:prstClr val="black"/>
                  </a:solidFill>
                </a:rPr>
                <a:t>Att. standard</a:t>
              </a:r>
              <a:endParaRPr lang="en-GB" sz="1400" dirty="0">
                <a:solidFill>
                  <a:prstClr val="black"/>
                </a:solidFill>
              </a:endParaRPr>
            </a:p>
          </p:txBody>
        </p:sp>
      </p:grpSp>
      <p:sp>
        <p:nvSpPr>
          <p:cNvPr id="27" name="Rectangle 3"/>
          <p:cNvSpPr/>
          <p:nvPr/>
        </p:nvSpPr>
        <p:spPr>
          <a:xfrm>
            <a:off x="968102" y="2119185"/>
            <a:ext cx="974998" cy="504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rPr>
              <a:t>OTDR</a:t>
            </a:r>
            <a:endParaRPr lang="en-GB" dirty="0">
              <a:solidFill>
                <a:schemeClr val="tx1"/>
              </a:solidFill>
            </a:endParaRPr>
          </a:p>
        </p:txBody>
      </p:sp>
      <p:pic>
        <p:nvPicPr>
          <p:cNvPr id="29" name="Bild 7"/>
          <p:cNvPicPr/>
          <p:nvPr/>
        </p:nvPicPr>
        <p:blipFill>
          <a:blip r:embed="rId3" cstate="print"/>
          <a:srcRect/>
          <a:stretch>
            <a:fillRect/>
          </a:stretch>
        </p:blipFill>
        <p:spPr bwMode="auto">
          <a:xfrm>
            <a:off x="4112013" y="3681246"/>
            <a:ext cx="4093733" cy="2345759"/>
          </a:xfrm>
          <a:prstGeom prst="rect">
            <a:avLst/>
          </a:prstGeom>
          <a:noFill/>
          <a:ln w="9525">
            <a:noFill/>
            <a:miter lim="800000"/>
            <a:headEnd/>
            <a:tailEnd/>
          </a:ln>
        </p:spPr>
      </p:pic>
      <p:sp>
        <p:nvSpPr>
          <p:cNvPr id="30" name="TextBox 25"/>
          <p:cNvSpPr txBox="1"/>
          <p:nvPr/>
        </p:nvSpPr>
        <p:spPr>
          <a:xfrm>
            <a:off x="5565303" y="4112853"/>
            <a:ext cx="2346250" cy="307777"/>
          </a:xfrm>
          <a:prstGeom prst="rect">
            <a:avLst/>
          </a:prstGeom>
          <a:solidFill>
            <a:schemeClr val="bg1"/>
          </a:solidFill>
        </p:spPr>
        <p:txBody>
          <a:bodyPr wrap="square" rtlCol="0">
            <a:spAutoFit/>
          </a:bodyPr>
          <a:lstStyle/>
          <a:p>
            <a:r>
              <a:rPr lang="fr-CH" sz="1400" i="1" dirty="0" smtClean="0">
                <a:solidFill>
                  <a:prstClr val="black"/>
                </a:solidFill>
              </a:rPr>
              <a:t>U</a:t>
            </a:r>
            <a:r>
              <a:rPr lang="fr-CH" sz="1400" i="1" baseline="-25000" dirty="0" smtClean="0">
                <a:solidFill>
                  <a:prstClr val="black"/>
                </a:solidFill>
              </a:rPr>
              <a:t>A</a:t>
            </a:r>
            <a:r>
              <a:rPr lang="fr-CH" sz="1400" dirty="0" smtClean="0">
                <a:solidFill>
                  <a:prstClr val="black"/>
                </a:solidFill>
              </a:rPr>
              <a:t> &lt; 0.009 dB/km (k=2)</a:t>
            </a:r>
            <a:endParaRPr lang="en-GB" sz="1400" dirty="0">
              <a:solidFill>
                <a:prstClr val="black"/>
              </a:solidFill>
            </a:endParaRPr>
          </a:p>
        </p:txBody>
      </p:sp>
      <p:pic>
        <p:nvPicPr>
          <p:cNvPr id="22"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292" y="633983"/>
            <a:ext cx="936104" cy="23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NPL Logo 294 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1377" y="978367"/>
            <a:ext cx="720080" cy="26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10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49" y="548600"/>
            <a:ext cx="7489825" cy="432128"/>
          </a:xfrm>
        </p:spPr>
        <p:txBody>
          <a:bodyPr>
            <a:normAutofit/>
          </a:bodyPr>
          <a:lstStyle/>
          <a:p>
            <a:r>
              <a:rPr lang="fr-CH" sz="2900" smtClean="0">
                <a:latin typeface="Arial" panose="020B0604020202020204" pitchFamily="34" charset="0"/>
                <a:cs typeface="Arial" panose="020B0604020202020204" pitchFamily="34" charset="0"/>
              </a:rPr>
              <a:t>Main goals of WP3</a:t>
            </a:r>
            <a:endParaRPr lang="en-GB" sz="29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3568" y="800328"/>
            <a:ext cx="8229600" cy="5184835"/>
          </a:xfrm>
        </p:spPr>
        <p:txBody>
          <a:bodyPr>
            <a:normAutofit lnSpcReduction="10000"/>
          </a:bodyPr>
          <a:lstStyle/>
          <a:p>
            <a:pPr marL="0" indent="0">
              <a:buNone/>
            </a:pPr>
            <a:endParaRPr lang="en-GB" sz="2000" dirty="0" smtClean="0">
              <a:latin typeface="Arial" panose="020B0604020202020204" pitchFamily="34" charset="0"/>
              <a:cs typeface="Arial" panose="020B0604020202020204" pitchFamily="34" charset="0"/>
            </a:endParaRPr>
          </a:p>
          <a:p>
            <a:pPr marL="0" indent="0">
              <a:buNone/>
              <a:tabLst>
                <a:tab pos="985838" algn="l"/>
                <a:tab pos="1943100" algn="l"/>
                <a:tab pos="3590925" algn="r"/>
                <a:tab pos="3886200" algn="l"/>
                <a:tab pos="5829300" algn="l"/>
                <a:tab pos="7486650" algn="r"/>
              </a:tabLst>
            </a:pPr>
            <a:r>
              <a:rPr lang="en-GB" sz="2000" dirty="0" smtClean="0">
                <a:latin typeface="Arial" panose="020B0604020202020204" pitchFamily="34" charset="0"/>
                <a:cs typeface="Arial" panose="020B0604020202020204" pitchFamily="34" charset="0"/>
              </a:rPr>
              <a:t>Activities are divided into three tasks, with the main goals to develop:</a:t>
            </a:r>
            <a:br>
              <a:rPr lang="en-GB" sz="2000" dirty="0" smtClean="0">
                <a:latin typeface="Arial" panose="020B0604020202020204" pitchFamily="34" charset="0"/>
                <a:cs typeface="Arial" panose="020B0604020202020204" pitchFamily="34" charset="0"/>
              </a:rPr>
            </a:br>
            <a:endParaRPr lang="en-GB" sz="2000" dirty="0" smtClean="0">
              <a:latin typeface="Arial" panose="020B0604020202020204" pitchFamily="34" charset="0"/>
              <a:cs typeface="Arial" panose="020B0604020202020204" pitchFamily="34" charset="0"/>
            </a:endParaRPr>
          </a:p>
          <a:p>
            <a:pPr marL="0" indent="0">
              <a:buNone/>
              <a:tabLst>
                <a:tab pos="1081088" algn="l"/>
                <a:tab pos="1943100" algn="l"/>
                <a:tab pos="3590925" algn="r"/>
                <a:tab pos="3886200" algn="l"/>
                <a:tab pos="5829300" algn="l"/>
                <a:tab pos="7486650" algn="r"/>
              </a:tabLst>
            </a:pPr>
            <a:r>
              <a:rPr lang="en-GB" sz="2000" dirty="0" smtClean="0">
                <a:latin typeface="Arial" panose="020B0604020202020204" pitchFamily="34" charset="0"/>
                <a:cs typeface="Arial" panose="020B0604020202020204" pitchFamily="34" charset="0"/>
              </a:rPr>
              <a:t>Task 3.1</a:t>
            </a:r>
            <a:r>
              <a:rPr lang="en-GB"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A fully traceable instrument for the measurement of the angular 	resolved modal distribution in multimode fibres, </a:t>
            </a:r>
            <a:r>
              <a:rPr lang="en-GB" sz="2000" i="1" dirty="0" smtClean="0">
                <a:latin typeface="Arial" panose="020B0604020202020204" pitchFamily="34" charset="0"/>
                <a:cs typeface="Arial" panose="020B0604020202020204" pitchFamily="34" charset="0"/>
              </a:rPr>
              <a:t>i.e.</a:t>
            </a:r>
            <a:r>
              <a:rPr lang="en-GB" sz="2000" dirty="0" smtClean="0">
                <a:latin typeface="Arial" panose="020B0604020202020204" pitchFamily="34" charset="0"/>
                <a:cs typeface="Arial" panose="020B0604020202020204" pitchFamily="34" charset="0"/>
              </a:rPr>
              <a:t> encircled 	angular flux (EAF).</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endParaRPr lang="en-GB" sz="2800" dirty="0" smtClean="0">
              <a:latin typeface="Arial" panose="020B0604020202020204" pitchFamily="34" charset="0"/>
              <a:cs typeface="Arial" panose="020B0604020202020204" pitchFamily="34" charset="0"/>
            </a:endParaRPr>
          </a:p>
          <a:p>
            <a:pPr marL="0" indent="0">
              <a:buNone/>
              <a:tabLst>
                <a:tab pos="1081088" algn="l"/>
                <a:tab pos="1943100" algn="l"/>
                <a:tab pos="3590925" algn="r"/>
                <a:tab pos="3886200" algn="l"/>
                <a:tab pos="5829300" algn="l"/>
                <a:tab pos="7486650" algn="r"/>
              </a:tabLst>
            </a:pPr>
            <a:r>
              <a:rPr lang="en-GB" sz="2000" dirty="0" smtClean="0">
                <a:latin typeface="Arial" panose="020B0604020202020204" pitchFamily="34" charset="0"/>
                <a:cs typeface="Arial" panose="020B0604020202020204" pitchFamily="34" charset="0"/>
              </a:rPr>
              <a:t>Task 3.2	 New artefacts and calibration techniques for the calibration of 	high resolution optical reflectometers (OTDR, OLCR) and of 	optical fibre 	sensors for distributed temperature measurements</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endParaRPr lang="en-GB" sz="2800" dirty="0" smtClean="0">
              <a:latin typeface="Arial" panose="020B0604020202020204" pitchFamily="34" charset="0"/>
              <a:cs typeface="Arial" panose="020B0604020202020204" pitchFamily="34" charset="0"/>
            </a:endParaRPr>
          </a:p>
          <a:p>
            <a:pPr marL="0" indent="0">
              <a:buNone/>
              <a:tabLst>
                <a:tab pos="1081088" algn="l"/>
                <a:tab pos="1943100" algn="l"/>
                <a:tab pos="3590925" algn="r"/>
                <a:tab pos="3886200" algn="l"/>
                <a:tab pos="5829300" algn="l"/>
                <a:tab pos="7486650" algn="r"/>
              </a:tabLst>
            </a:pPr>
            <a:r>
              <a:rPr lang="en-GB" sz="2000" dirty="0" smtClean="0">
                <a:latin typeface="Arial" panose="020B0604020202020204" pitchFamily="34" charset="0"/>
                <a:cs typeface="Arial" panose="020B0604020202020204" pitchFamily="34" charset="0"/>
              </a:rPr>
              <a:t>Task 3.3	A novel portable absolute standard fibre detector based on 	nanotubes at cryogenic temperature.</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GB" smtClean="0"/>
              <a:t>EMPIR JRP 14IND13 PhotInd 27th month meeting / 4-5.10.2017 / Bern</a:t>
            </a:r>
            <a:endParaRPr lang="de-CH" dirty="0"/>
          </a:p>
        </p:txBody>
      </p:sp>
      <p:sp>
        <p:nvSpPr>
          <p:cNvPr id="6" name="Slide Number Placeholder 5"/>
          <p:cNvSpPr>
            <a:spLocks noGrp="1"/>
          </p:cNvSpPr>
          <p:nvPr>
            <p:ph type="sldNum" sz="quarter" idx="12"/>
          </p:nvPr>
        </p:nvSpPr>
        <p:spPr/>
        <p:txBody>
          <a:bodyPr/>
          <a:lstStyle/>
          <a:p>
            <a:fld id="{50920020-C4C3-416C-933F-2D0F93692610}" type="slidenum">
              <a:rPr lang="de-CH" smtClean="0"/>
              <a:pPr/>
              <a:t>2</a:t>
            </a:fld>
            <a:endParaRPr lang="de-CH"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494" y="2636912"/>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6816" y="260648"/>
            <a:ext cx="777688" cy="18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16"/>
          <p:cNvPicPr>
            <a:picLocks noChangeAspect="1"/>
          </p:cNvPicPr>
          <p:nvPr/>
        </p:nvPicPr>
        <p:blipFill>
          <a:blip r:embed="rId4"/>
          <a:stretch>
            <a:fillRect/>
          </a:stretch>
        </p:blipFill>
        <p:spPr>
          <a:xfrm>
            <a:off x="1781374" y="2636912"/>
            <a:ext cx="944853" cy="216024"/>
          </a:xfrm>
          <a:prstGeom prst="rect">
            <a:avLst/>
          </a:prstGeom>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574" y="2636912"/>
            <a:ext cx="792088" cy="1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6"/>
          <p:cNvPicPr>
            <a:picLocks noChangeAspect="1"/>
          </p:cNvPicPr>
          <p:nvPr/>
        </p:nvPicPr>
        <p:blipFill>
          <a:blip r:embed="rId4"/>
          <a:stretch>
            <a:fillRect/>
          </a:stretch>
        </p:blipFill>
        <p:spPr>
          <a:xfrm>
            <a:off x="1778667" y="4196580"/>
            <a:ext cx="944853" cy="216024"/>
          </a:xfrm>
          <a:prstGeom prst="rect">
            <a:avLst/>
          </a:prstGeom>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753" y="4124572"/>
            <a:ext cx="1419875" cy="42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Domů"/>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008" y="5442950"/>
            <a:ext cx="936104" cy="29671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6"/>
          <p:cNvPicPr>
            <a:picLocks noChangeAspect="1"/>
          </p:cNvPicPr>
          <p:nvPr/>
        </p:nvPicPr>
        <p:blipFill>
          <a:blip r:embed="rId4"/>
          <a:stretch>
            <a:fillRect/>
          </a:stretch>
        </p:blipFill>
        <p:spPr>
          <a:xfrm>
            <a:off x="2961136" y="5514957"/>
            <a:ext cx="944853" cy="216024"/>
          </a:xfrm>
          <a:prstGeom prst="rect">
            <a:avLst/>
          </a:prstGeom>
        </p:spPr>
      </p:pic>
      <p:pic>
        <p:nvPicPr>
          <p:cNvPr id="16" name="Picture 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8788" y="4196580"/>
            <a:ext cx="936104" cy="23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NPL Logo 294 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66899" y="4196580"/>
            <a:ext cx="720080" cy="26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470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A3.2.5 </a:t>
            </a:r>
            <a:br>
              <a:rPr lang="en-US" dirty="0" smtClean="0"/>
            </a:br>
            <a:r>
              <a:rPr lang="en-US" dirty="0" smtClean="0"/>
              <a:t>OTDR temperature measurements</a:t>
            </a:r>
            <a:endParaRPr lang="en-US" dirty="0"/>
          </a:p>
        </p:txBody>
      </p:sp>
      <p:sp>
        <p:nvSpPr>
          <p:cNvPr id="5" name="Content Placeholder 4"/>
          <p:cNvSpPr>
            <a:spLocks noGrp="1"/>
          </p:cNvSpPr>
          <p:nvPr>
            <p:ph idx="1"/>
          </p:nvPr>
        </p:nvSpPr>
        <p:spPr>
          <a:xfrm>
            <a:off x="457200" y="1600200"/>
            <a:ext cx="8229600" cy="4915419"/>
          </a:xfrm>
        </p:spPr>
        <p:txBody>
          <a:bodyPr>
            <a:normAutofit fontScale="55000" lnSpcReduction="20000"/>
          </a:bodyPr>
          <a:lstStyle/>
          <a:p>
            <a:r>
              <a:rPr lang="en-US" dirty="0" smtClean="0"/>
              <a:t>Patent Application </a:t>
            </a:r>
            <a:r>
              <a:rPr lang="en-US" dirty="0">
                <a:solidFill>
                  <a:srgbClr val="000000"/>
                </a:solidFill>
                <a:ea typeface="Calibri"/>
                <a:cs typeface="Calibri"/>
              </a:rPr>
              <a:t>ES </a:t>
            </a:r>
            <a:r>
              <a:rPr lang="en-US" dirty="0" smtClean="0">
                <a:solidFill>
                  <a:srgbClr val="000000"/>
                </a:solidFill>
                <a:ea typeface="Calibri"/>
                <a:cs typeface="Calibri"/>
              </a:rPr>
              <a:t>P201530793</a:t>
            </a:r>
          </a:p>
          <a:p>
            <a:pPr lvl="1"/>
            <a:r>
              <a:rPr lang="en-US" dirty="0" smtClean="0">
                <a:solidFill>
                  <a:srgbClr val="000000"/>
                </a:solidFill>
                <a:ea typeface="Calibri"/>
                <a:cs typeface="Calibri"/>
              </a:rPr>
              <a:t>Photonic differentiation detector to determine both phase and amplitude of the backscattered pulse. High resolution and sensitivity measurements without reference state.</a:t>
            </a:r>
            <a:endParaRPr lang="en-US" dirty="0">
              <a:solidFill>
                <a:srgbClr val="000000"/>
              </a:solidFill>
              <a:ea typeface="Calibri"/>
              <a:cs typeface="Calibri"/>
            </a:endParaRPr>
          </a:p>
          <a:p>
            <a:r>
              <a:rPr lang="en-US" dirty="0" smtClean="0">
                <a:solidFill>
                  <a:srgbClr val="000000"/>
                </a:solidFill>
                <a:ea typeface="Calibri"/>
                <a:cs typeface="Calibri"/>
              </a:rPr>
              <a:t>New results: OTDR calibration setup</a:t>
            </a:r>
          </a:p>
          <a:p>
            <a:pPr lvl="1"/>
            <a:r>
              <a:rPr lang="en-US" dirty="0" smtClean="0">
                <a:solidFill>
                  <a:srgbClr val="000000"/>
                </a:solidFill>
                <a:ea typeface="Calibri"/>
                <a:cs typeface="Calibri"/>
              </a:rPr>
              <a:t>Simultaneous calibration of measurement error and resolution. </a:t>
            </a:r>
          </a:p>
          <a:p>
            <a:pPr lvl="1"/>
            <a:r>
              <a:rPr lang="en-US" dirty="0" smtClean="0">
                <a:solidFill>
                  <a:srgbClr val="000000"/>
                </a:solidFill>
                <a:ea typeface="Calibri"/>
                <a:cs typeface="Calibri"/>
              </a:rPr>
              <a:t>Experimentally demonstrated on a commercial DTS system.</a:t>
            </a:r>
          </a:p>
          <a:p>
            <a:pPr lvl="1"/>
            <a:endParaRPr lang="en-US" dirty="0">
              <a:solidFill>
                <a:srgbClr val="000000"/>
              </a:solidFill>
              <a:ea typeface="Calibri"/>
              <a:cs typeface="Calibri"/>
            </a:endParaRPr>
          </a:p>
          <a:p>
            <a:pPr lvl="1"/>
            <a:endParaRPr lang="en-US" dirty="0" smtClean="0">
              <a:solidFill>
                <a:srgbClr val="000000"/>
              </a:solidFill>
              <a:ea typeface="Calibri"/>
              <a:cs typeface="Calibri"/>
            </a:endParaRPr>
          </a:p>
          <a:p>
            <a:pPr lvl="1"/>
            <a:endParaRPr lang="en-US" dirty="0">
              <a:solidFill>
                <a:srgbClr val="000000"/>
              </a:solidFill>
              <a:ea typeface="Calibri"/>
              <a:cs typeface="Calibri"/>
            </a:endParaRPr>
          </a:p>
          <a:p>
            <a:pPr lvl="1"/>
            <a:endParaRPr lang="en-US" dirty="0" smtClean="0">
              <a:solidFill>
                <a:srgbClr val="000000"/>
              </a:solidFill>
              <a:ea typeface="Calibri"/>
              <a:cs typeface="Calibri"/>
            </a:endParaRPr>
          </a:p>
          <a:p>
            <a:pPr lvl="1"/>
            <a:endParaRPr lang="en-US" dirty="0">
              <a:solidFill>
                <a:srgbClr val="000000"/>
              </a:solidFill>
              <a:ea typeface="Calibri"/>
              <a:cs typeface="Calibri"/>
            </a:endParaRPr>
          </a:p>
          <a:p>
            <a:pPr lvl="1"/>
            <a:endParaRPr lang="en-US" dirty="0">
              <a:solidFill>
                <a:srgbClr val="000000"/>
              </a:solidFill>
              <a:ea typeface="Calibri"/>
              <a:cs typeface="Calibri"/>
            </a:endParaRPr>
          </a:p>
          <a:p>
            <a:pPr lvl="1"/>
            <a:endParaRPr lang="en-US" dirty="0" smtClean="0">
              <a:solidFill>
                <a:srgbClr val="000000"/>
              </a:solidFill>
              <a:ea typeface="Calibri"/>
              <a:cs typeface="Calibri"/>
            </a:endParaRPr>
          </a:p>
          <a:p>
            <a:pPr lvl="1"/>
            <a:endParaRPr lang="en-US" dirty="0">
              <a:solidFill>
                <a:srgbClr val="000000"/>
              </a:solidFill>
              <a:ea typeface="Calibri"/>
              <a:cs typeface="Calibri"/>
            </a:endParaRPr>
          </a:p>
          <a:p>
            <a:pPr lvl="1"/>
            <a:endParaRPr lang="en-US" dirty="0" smtClean="0">
              <a:solidFill>
                <a:srgbClr val="000000"/>
              </a:solidFill>
              <a:ea typeface="Calibri"/>
              <a:cs typeface="Calibri"/>
            </a:endParaRPr>
          </a:p>
          <a:p>
            <a:pPr lvl="1"/>
            <a:endParaRPr lang="en-US" dirty="0">
              <a:solidFill>
                <a:srgbClr val="000000"/>
              </a:solidFill>
              <a:ea typeface="Calibri"/>
              <a:cs typeface="Calibri"/>
            </a:endParaRPr>
          </a:p>
          <a:p>
            <a:pPr lvl="1"/>
            <a:endParaRPr lang="en-US" dirty="0" smtClean="0">
              <a:solidFill>
                <a:srgbClr val="000000"/>
              </a:solidFill>
              <a:ea typeface="Calibri"/>
              <a:cs typeface="Calibri"/>
            </a:endParaRPr>
          </a:p>
          <a:p>
            <a:r>
              <a:rPr lang="en-US" dirty="0" smtClean="0">
                <a:solidFill>
                  <a:srgbClr val="000000"/>
                </a:solidFill>
                <a:ea typeface="Calibri"/>
                <a:cs typeface="Calibri"/>
              </a:rPr>
              <a:t>Publications</a:t>
            </a:r>
            <a:endParaRPr lang="en-US" dirty="0">
              <a:solidFill>
                <a:srgbClr val="000000"/>
              </a:solidFill>
              <a:ea typeface="Calibri"/>
              <a:cs typeface="Calibri"/>
            </a:endParaRPr>
          </a:p>
          <a:p>
            <a:pPr lvl="1"/>
            <a:r>
              <a:rPr lang="en-US" dirty="0">
                <a:solidFill>
                  <a:srgbClr val="000000"/>
                </a:solidFill>
                <a:ea typeface="Calibri"/>
                <a:cs typeface="Calibri"/>
              </a:rPr>
              <a:t>Presented in SINFOTON’16 and 6</a:t>
            </a:r>
            <a:r>
              <a:rPr lang="en-US" baseline="30000" dirty="0">
                <a:solidFill>
                  <a:srgbClr val="000000"/>
                </a:solidFill>
                <a:ea typeface="Calibri"/>
                <a:cs typeface="Calibri"/>
              </a:rPr>
              <a:t>th</a:t>
            </a:r>
            <a:r>
              <a:rPr lang="en-US" dirty="0">
                <a:solidFill>
                  <a:srgbClr val="000000"/>
                </a:solidFill>
                <a:ea typeface="Calibri"/>
                <a:cs typeface="Calibri"/>
              </a:rPr>
              <a:t> Spanish Conference on Metrology.</a:t>
            </a:r>
          </a:p>
          <a:p>
            <a:pPr lvl="1"/>
            <a:r>
              <a:rPr lang="en-US" dirty="0">
                <a:solidFill>
                  <a:srgbClr val="000000"/>
                </a:solidFill>
                <a:ea typeface="Calibri"/>
                <a:cs typeface="Calibri"/>
              </a:rPr>
              <a:t>Submitted to </a:t>
            </a:r>
            <a:r>
              <a:rPr lang="es-ES" dirty="0" smtClean="0">
                <a:solidFill>
                  <a:srgbClr val="000000"/>
                </a:solidFill>
                <a:ea typeface="Calibri"/>
                <a:cs typeface="Calibri"/>
              </a:rPr>
              <a:t>Óptica pura y aplicada (OPA)</a:t>
            </a:r>
            <a:r>
              <a:rPr lang="en-US" dirty="0" smtClean="0">
                <a:solidFill>
                  <a:srgbClr val="000000"/>
                </a:solidFill>
                <a:ea typeface="Calibri"/>
                <a:cs typeface="Calibri"/>
              </a:rPr>
              <a:t>. </a:t>
            </a:r>
            <a:endParaRPr lang="en-US" dirty="0"/>
          </a:p>
        </p:txBody>
      </p:sp>
      <p:pic>
        <p:nvPicPr>
          <p:cNvPr id="6" name="Imagen 5" descr="Figuras/Fig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441" y="3153034"/>
            <a:ext cx="3200222" cy="2176762"/>
          </a:xfrm>
          <a:prstGeom prst="rect">
            <a:avLst/>
          </a:prstGeom>
          <a:noFill/>
          <a:ln>
            <a:noFill/>
          </a:ln>
        </p:spPr>
      </p:pic>
      <p:pic>
        <p:nvPicPr>
          <p:cNvPr id="7" name="Imagen 6" descr="Figuras/Fig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904" y="3232052"/>
            <a:ext cx="3280917" cy="220786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066" y="5329796"/>
            <a:ext cx="1490723" cy="1490723"/>
          </a:xfrm>
          <a:prstGeom prst="rect">
            <a:avLst/>
          </a:prstGeom>
        </p:spPr>
      </p:pic>
      <p:pic>
        <p:nvPicPr>
          <p:cNvPr id="8"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452" y="218035"/>
            <a:ext cx="2446757" cy="6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6794D-4F6E-6145-9451-DA30A929066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634578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A3.2.6 </a:t>
            </a:r>
            <a:br>
              <a:rPr lang="en-US" dirty="0" smtClean="0"/>
            </a:br>
            <a:r>
              <a:rPr lang="en-US" dirty="0" smtClean="0"/>
              <a:t>Bragg grating sensors</a:t>
            </a:r>
            <a:endParaRPr lang="en-US" dirty="0"/>
          </a:p>
        </p:txBody>
      </p:sp>
      <p:sp>
        <p:nvSpPr>
          <p:cNvPr id="5" name="Content Placeholder 4"/>
          <p:cNvSpPr>
            <a:spLocks noGrp="1"/>
          </p:cNvSpPr>
          <p:nvPr>
            <p:ph idx="1"/>
          </p:nvPr>
        </p:nvSpPr>
        <p:spPr>
          <a:xfrm>
            <a:off x="457200" y="1600200"/>
            <a:ext cx="8229600" cy="4915419"/>
          </a:xfrm>
        </p:spPr>
        <p:txBody>
          <a:bodyPr>
            <a:normAutofit fontScale="70000" lnSpcReduction="20000"/>
          </a:bodyPr>
          <a:lstStyle/>
          <a:p>
            <a:r>
              <a:rPr lang="en-US" dirty="0" smtClean="0"/>
              <a:t>Development of Bragg grating interrogator calibration techniques</a:t>
            </a:r>
            <a:endParaRPr lang="en-US" dirty="0" smtClean="0">
              <a:solidFill>
                <a:srgbClr val="000000"/>
              </a:solidFill>
              <a:ea typeface="Calibri"/>
              <a:cs typeface="Calibri"/>
            </a:endParaRPr>
          </a:p>
          <a:p>
            <a:pPr marL="457200" lvl="1" indent="0">
              <a:buNone/>
            </a:pPr>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a:solidFill>
                <a:srgbClr val="000000"/>
              </a:solidFill>
              <a:ea typeface="Calibri"/>
              <a:cs typeface="Calibri"/>
            </a:endParaRPr>
          </a:p>
          <a:p>
            <a:endParaRPr lang="en-US" dirty="0" smtClean="0">
              <a:solidFill>
                <a:srgbClr val="000000"/>
              </a:solidFill>
              <a:ea typeface="Calibri"/>
              <a:cs typeface="Calibri"/>
            </a:endParaRPr>
          </a:p>
          <a:p>
            <a:endParaRPr lang="en-US" dirty="0">
              <a:solidFill>
                <a:srgbClr val="000000"/>
              </a:solidFill>
              <a:ea typeface="Calibri"/>
              <a:cs typeface="Calibri"/>
            </a:endParaRPr>
          </a:p>
          <a:p>
            <a:endParaRPr lang="en-US" dirty="0" smtClean="0">
              <a:solidFill>
                <a:srgbClr val="000000"/>
              </a:solidFill>
              <a:ea typeface="Calibri"/>
              <a:cs typeface="Calibri"/>
            </a:endParaRPr>
          </a:p>
          <a:p>
            <a:endParaRPr lang="en-US" dirty="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a:solidFill>
                <a:srgbClr val="000000"/>
              </a:solidFill>
              <a:ea typeface="Calibri"/>
              <a:cs typeface="Calibri"/>
            </a:endParaRPr>
          </a:p>
          <a:p>
            <a:r>
              <a:rPr lang="en-US" dirty="0" smtClean="0">
                <a:solidFill>
                  <a:srgbClr val="000000"/>
                </a:solidFill>
                <a:ea typeface="Calibri"/>
                <a:cs typeface="Calibri"/>
              </a:rPr>
              <a:t>Publications</a:t>
            </a:r>
          </a:p>
          <a:p>
            <a:pPr lvl="1"/>
            <a:r>
              <a:rPr lang="en-US" dirty="0" smtClean="0">
                <a:solidFill>
                  <a:srgbClr val="000000"/>
                </a:solidFill>
                <a:ea typeface="Calibri"/>
                <a:cs typeface="Calibri"/>
              </a:rPr>
              <a:t>Presented in SINFOTON’16 and 6</a:t>
            </a:r>
            <a:r>
              <a:rPr lang="en-US" baseline="30000" dirty="0" smtClean="0">
                <a:solidFill>
                  <a:srgbClr val="000000"/>
                </a:solidFill>
                <a:ea typeface="Calibri"/>
                <a:cs typeface="Calibri"/>
              </a:rPr>
              <a:t>th</a:t>
            </a:r>
            <a:r>
              <a:rPr lang="en-US" dirty="0" smtClean="0">
                <a:solidFill>
                  <a:srgbClr val="000000"/>
                </a:solidFill>
                <a:ea typeface="Calibri"/>
                <a:cs typeface="Calibri"/>
              </a:rPr>
              <a:t> Spanish Conference on Metrology.</a:t>
            </a:r>
          </a:p>
          <a:p>
            <a:pPr lvl="1"/>
            <a:r>
              <a:rPr lang="en-US" dirty="0" smtClean="0">
                <a:solidFill>
                  <a:srgbClr val="000000"/>
                </a:solidFill>
                <a:ea typeface="Calibri"/>
                <a:cs typeface="Calibri"/>
              </a:rPr>
              <a:t>Submitted to Review of Scientific Instruments. </a:t>
            </a:r>
            <a:endParaRPr lang="en-U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591" y="2007515"/>
            <a:ext cx="5619964" cy="314464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277" y="4057909"/>
            <a:ext cx="1490723" cy="1490723"/>
          </a:xfrm>
          <a:prstGeom prst="rect">
            <a:avLst/>
          </a:prstGeom>
        </p:spPr>
      </p:pic>
      <p:pic>
        <p:nvPicPr>
          <p:cNvPr id="7"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452" y="218035"/>
            <a:ext cx="2446757" cy="6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A546794D-4F6E-6145-9451-DA30A929066D}"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18879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A3.2.7 </a:t>
            </a:r>
            <a:br>
              <a:rPr lang="en-US" dirty="0" smtClean="0"/>
            </a:br>
            <a:r>
              <a:rPr lang="en-US" dirty="0" smtClean="0"/>
              <a:t>OTDR vibration measurements</a:t>
            </a:r>
            <a:endParaRPr lang="en-US" dirty="0"/>
          </a:p>
        </p:txBody>
      </p:sp>
      <p:sp>
        <p:nvSpPr>
          <p:cNvPr id="5" name="Content Placeholder 4"/>
          <p:cNvSpPr>
            <a:spLocks noGrp="1"/>
          </p:cNvSpPr>
          <p:nvPr>
            <p:ph idx="1"/>
          </p:nvPr>
        </p:nvSpPr>
        <p:spPr>
          <a:xfrm>
            <a:off x="457200" y="1600200"/>
            <a:ext cx="8229600" cy="5122923"/>
          </a:xfrm>
        </p:spPr>
        <p:txBody>
          <a:bodyPr>
            <a:normAutofit fontScale="70000" lnSpcReduction="20000"/>
          </a:bodyPr>
          <a:lstStyle/>
          <a:p>
            <a:r>
              <a:rPr lang="en-US" dirty="0" smtClean="0">
                <a:solidFill>
                  <a:srgbClr val="000000"/>
                </a:solidFill>
                <a:ea typeface="Calibri"/>
                <a:cs typeface="Calibri"/>
              </a:rPr>
              <a:t>Patent Application: ES P201531736</a:t>
            </a:r>
          </a:p>
          <a:p>
            <a:pPr lvl="1"/>
            <a:r>
              <a:rPr lang="en-US" dirty="0" smtClean="0">
                <a:solidFill>
                  <a:srgbClr val="000000"/>
                </a:solidFill>
                <a:ea typeface="Calibri"/>
                <a:cs typeface="Calibri"/>
              </a:rPr>
              <a:t>Chirped pulses in coherent OTDR for vibration measurements.</a:t>
            </a:r>
          </a:p>
          <a:p>
            <a:pPr lvl="1"/>
            <a:r>
              <a:rPr lang="en-US" dirty="0" smtClean="0">
                <a:solidFill>
                  <a:srgbClr val="000000"/>
                </a:solidFill>
                <a:ea typeface="Calibri"/>
                <a:cs typeface="Calibri"/>
              </a:rPr>
              <a:t>Single pulse characterization with high resolution and sensibility.</a:t>
            </a: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endParaRPr lang="en-US" dirty="0">
              <a:solidFill>
                <a:srgbClr val="000000"/>
              </a:solidFill>
              <a:ea typeface="Calibri"/>
              <a:cs typeface="Calibri"/>
            </a:endParaRPr>
          </a:p>
          <a:p>
            <a:endParaRPr lang="en-US" dirty="0" smtClean="0">
              <a:solidFill>
                <a:srgbClr val="000000"/>
              </a:solidFill>
              <a:ea typeface="Calibri"/>
              <a:cs typeface="Calibri"/>
            </a:endParaRPr>
          </a:p>
          <a:p>
            <a:endParaRPr lang="en-US" dirty="0" smtClean="0">
              <a:solidFill>
                <a:srgbClr val="000000"/>
              </a:solidFill>
              <a:ea typeface="Calibri"/>
              <a:cs typeface="Calibri"/>
            </a:endParaRPr>
          </a:p>
          <a:p>
            <a:r>
              <a:rPr lang="en-US" b="1" dirty="0" smtClean="0">
                <a:solidFill>
                  <a:srgbClr val="000000"/>
                </a:solidFill>
                <a:ea typeface="Calibri"/>
                <a:cs typeface="Calibri"/>
              </a:rPr>
              <a:t>Next step</a:t>
            </a:r>
            <a:r>
              <a:rPr lang="en-US" dirty="0" smtClean="0">
                <a:solidFill>
                  <a:srgbClr val="000000"/>
                </a:solidFill>
                <a:ea typeface="Calibri"/>
                <a:cs typeface="Calibri"/>
              </a:rPr>
              <a:t>: Reference systems and calibration techniques for </a:t>
            </a:r>
            <a:r>
              <a:rPr lang="en-US" b="1" dirty="0" err="1" smtClean="0">
                <a:solidFill>
                  <a:srgbClr val="000000"/>
                </a:solidFill>
                <a:ea typeface="Calibri"/>
                <a:cs typeface="Calibri"/>
              </a:rPr>
              <a:t>cOTDR</a:t>
            </a:r>
            <a:endParaRPr lang="en-US" b="1" dirty="0" smtClean="0">
              <a:solidFill>
                <a:srgbClr val="000000"/>
              </a:solidFill>
              <a:ea typeface="Calibri"/>
              <a:cs typeface="Calibri"/>
            </a:endParaRPr>
          </a:p>
          <a:p>
            <a:pPr marL="0" indent="0">
              <a:buNone/>
            </a:pPr>
            <a:endParaRPr lang="en-US" dirty="0" smtClean="0">
              <a:solidFill>
                <a:srgbClr val="000000"/>
              </a:solidFill>
              <a:ea typeface="Calibri"/>
              <a:cs typeface="Calibri"/>
            </a:endParaRPr>
          </a:p>
        </p:txBody>
      </p:sp>
      <p:pic>
        <p:nvPicPr>
          <p:cNvPr id="2" name="Picture 1" descr="Captura de pantalla 2016-03-30 a las 16.15.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210" y="2896751"/>
            <a:ext cx="2049741" cy="1890781"/>
          </a:xfrm>
          <a:prstGeom prst="rect">
            <a:avLst/>
          </a:prstGeom>
        </p:spPr>
      </p:pic>
      <p:pic>
        <p:nvPicPr>
          <p:cNvPr id="3" name="Picture 2" descr="Captura de pantalla 2016-03-30 a las 16.15.4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951" y="3093156"/>
            <a:ext cx="1742443" cy="1694376"/>
          </a:xfrm>
          <a:prstGeom prst="rect">
            <a:avLst/>
          </a:prstGeom>
        </p:spPr>
      </p:pic>
      <p:pic>
        <p:nvPicPr>
          <p:cNvPr id="6" name="Picture 5"/>
          <p:cNvPicPr>
            <a:picLocks noChangeAspect="1"/>
          </p:cNvPicPr>
          <p:nvPr/>
        </p:nvPicPr>
        <p:blipFill>
          <a:blip r:embed="rId4"/>
          <a:stretch>
            <a:fillRect/>
          </a:stretch>
        </p:blipFill>
        <p:spPr>
          <a:xfrm>
            <a:off x="157708" y="2575888"/>
            <a:ext cx="4760564" cy="2971051"/>
          </a:xfrm>
          <a:prstGeom prst="rect">
            <a:avLst/>
          </a:prstGeom>
        </p:spPr>
      </p:pic>
      <p:pic>
        <p:nvPicPr>
          <p:cNvPr id="7"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452" y="218035"/>
            <a:ext cx="2446757" cy="6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a:xfrm>
            <a:off x="2686050" y="6419850"/>
            <a:ext cx="5648325" cy="225425"/>
          </a:xfrm>
        </p:spPr>
        <p:txBody>
          <a:bodyPr/>
          <a:lstStyle/>
          <a:p>
            <a:r>
              <a:rPr lang="en-GB" smtClean="0">
                <a:solidFill>
                  <a:prstClr val="black">
                    <a:tint val="75000"/>
                  </a:prstClr>
                </a:solidFill>
              </a:rPr>
              <a:t>EMPIR JRP 14IND13 PhotInd 27th month meeting / 4-5.10.2017 / Bern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6794D-4F6E-6145-9451-DA30A929066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930755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1134502863"/>
              </p:ext>
            </p:extLst>
          </p:nvPr>
        </p:nvGraphicFramePr>
        <p:xfrm>
          <a:off x="755576" y="1101046"/>
          <a:ext cx="8136904" cy="5359576"/>
        </p:xfrm>
        <a:graphic>
          <a:graphicData uri="http://schemas.openxmlformats.org/drawingml/2006/table">
            <a:tbl>
              <a:tblPr>
                <a:tableStyleId>{5C22544A-7EE6-4342-B048-85BDC9FD1C3A}</a:tableStyleId>
              </a:tblPr>
              <a:tblGrid>
                <a:gridCol w="961151"/>
                <a:gridCol w="4900185"/>
                <a:gridCol w="1314417"/>
                <a:gridCol w="961151"/>
              </a:tblGrid>
              <a:tr h="555640">
                <a:tc>
                  <a:txBody>
                    <a:bodyPr/>
                    <a:lstStyle/>
                    <a:p>
                      <a:pPr algn="just">
                        <a:lnSpc>
                          <a:spcPct val="115000"/>
                        </a:lnSpc>
                        <a:spcBef>
                          <a:spcPts val="300"/>
                        </a:spcBef>
                        <a:spcAft>
                          <a:spcPts val="300"/>
                        </a:spcAft>
                      </a:pPr>
                      <a:r>
                        <a:rPr lang="en-GB" sz="1050" dirty="0">
                          <a:effectLst/>
                        </a:rPr>
                        <a:t>A3.2.1</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WWU, with optical metrology support from METAS, will design a fibre‑coupled waveguide micro-resonator for the calibration of the distance scale of high resolution OTDR with cm and/or mm resolution.</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smtClean="0">
                          <a:effectLst/>
                        </a:rPr>
                        <a:t>WWU, METAS</a:t>
                      </a:r>
                    </a:p>
                    <a:p>
                      <a:pPr algn="ctr">
                        <a:lnSpc>
                          <a:spcPct val="115000"/>
                        </a:lnSpc>
                        <a:spcBef>
                          <a:spcPts val="300"/>
                        </a:spcBef>
                        <a:spcAft>
                          <a:spcPts val="300"/>
                        </a:spcAft>
                      </a:pPr>
                      <a:r>
                        <a:rPr lang="en-GB" sz="1050" dirty="0" smtClean="0">
                          <a:effectLst/>
                          <a:latin typeface="Calibri"/>
                          <a:ea typeface="Calibri"/>
                          <a:cs typeface="Times New Roman"/>
                        </a:rPr>
                        <a:t>On time</a:t>
                      </a:r>
                      <a:endParaRPr lang="de-CH" sz="105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M12</a:t>
                      </a:r>
                      <a:endParaRPr lang="de-CH" sz="1050" dirty="0">
                        <a:effectLst/>
                        <a:latin typeface="Calibri"/>
                        <a:ea typeface="Calibri"/>
                        <a:cs typeface="Times New Roman"/>
                      </a:endParaRPr>
                    </a:p>
                  </a:txBody>
                  <a:tcPr marL="68580" marR="68580" marT="0" marB="0"/>
                </a:tc>
              </a:tr>
              <a:tr h="1123428">
                <a:tc>
                  <a:txBody>
                    <a:bodyPr/>
                    <a:lstStyle/>
                    <a:p>
                      <a:pPr algn="just">
                        <a:lnSpc>
                          <a:spcPct val="115000"/>
                        </a:lnSpc>
                        <a:spcBef>
                          <a:spcPts val="300"/>
                        </a:spcBef>
                        <a:spcAft>
                          <a:spcPts val="300"/>
                        </a:spcAft>
                      </a:pPr>
                      <a:r>
                        <a:rPr lang="en-GB" sz="1050" dirty="0">
                          <a:effectLst/>
                        </a:rPr>
                        <a:t>A3.2.2</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METAS will fabricate a distance scale calibration artefact, with support from WWU on the waveguide interconnection aspects, and will evaluate its performance through a series of validations by comparison to different reference instruments at METAS. An evaluation of its applicability will be carried out by various companies fabricating OTDRs (Luciol and JDSU have shown a strong interest in participating in this comparison. EXFO may also be interested).</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smtClean="0">
                          <a:effectLst/>
                        </a:rPr>
                        <a:t>METAS, WWU</a:t>
                      </a:r>
                    </a:p>
                    <a:p>
                      <a:pPr>
                        <a:lnSpc>
                          <a:spcPct val="115000"/>
                        </a:lnSpc>
                        <a:spcBef>
                          <a:spcPts val="300"/>
                        </a:spcBef>
                        <a:spcAft>
                          <a:spcPts val="300"/>
                        </a:spcAft>
                      </a:pPr>
                      <a:endParaRPr lang="en-GB" sz="1050" dirty="0" smtClean="0">
                        <a:effectLst/>
                        <a:latin typeface="Calibri"/>
                        <a:ea typeface="Calibri"/>
                        <a:cs typeface="Times New Roman"/>
                      </a:endParaRPr>
                    </a:p>
                    <a:p>
                      <a:pPr algn="ctr">
                        <a:lnSpc>
                          <a:spcPct val="115000"/>
                        </a:lnSpc>
                        <a:spcBef>
                          <a:spcPts val="300"/>
                        </a:spcBef>
                        <a:spcAft>
                          <a:spcPts val="300"/>
                        </a:spcAft>
                      </a:pPr>
                      <a:r>
                        <a:rPr lang="en-GB" sz="1050" dirty="0" smtClean="0">
                          <a:effectLst/>
                          <a:latin typeface="Calibri"/>
                          <a:ea typeface="Calibri"/>
                          <a:cs typeface="Times New Roman"/>
                        </a:rPr>
                        <a:t>Ongoing</a:t>
                      </a:r>
                      <a:endParaRPr lang="de-CH" sz="105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M30</a:t>
                      </a:r>
                      <a:endParaRPr lang="de-CH" sz="1050" dirty="0">
                        <a:effectLst/>
                        <a:latin typeface="Calibri"/>
                        <a:ea typeface="Calibri"/>
                        <a:cs typeface="Times New Roman"/>
                      </a:endParaRPr>
                    </a:p>
                  </a:txBody>
                  <a:tcPr marL="68580" marR="68580" marT="0" marB="0"/>
                </a:tc>
              </a:tr>
              <a:tr h="934165">
                <a:tc>
                  <a:txBody>
                    <a:bodyPr/>
                    <a:lstStyle/>
                    <a:p>
                      <a:pPr algn="just">
                        <a:lnSpc>
                          <a:spcPct val="115000"/>
                        </a:lnSpc>
                        <a:spcBef>
                          <a:spcPts val="300"/>
                        </a:spcBef>
                        <a:spcAft>
                          <a:spcPts val="300"/>
                        </a:spcAft>
                      </a:pPr>
                      <a:r>
                        <a:rPr lang="en-GB" sz="1050" dirty="0">
                          <a:effectLst/>
                        </a:rPr>
                        <a:t>A3.2.3</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METAS will design and fabricate a traceable calibration artefact for the calibration of the attenuation scale of multimode OTDR and will evaluate its performance through a series of validations by comparison to different reference instruments performed jointly with NPL, CSIC and various interested companies fabricating OTDRs.</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a:effectLst/>
                        </a:rPr>
                        <a:t>METAS, NPL, </a:t>
                      </a:r>
                      <a:r>
                        <a:rPr lang="en-GB" sz="1050" dirty="0" smtClean="0">
                          <a:effectLst/>
                        </a:rPr>
                        <a:t>CSIC</a:t>
                      </a:r>
                    </a:p>
                    <a:p>
                      <a:pPr>
                        <a:lnSpc>
                          <a:spcPct val="115000"/>
                        </a:lnSpc>
                        <a:spcBef>
                          <a:spcPts val="300"/>
                        </a:spcBef>
                        <a:spcAft>
                          <a:spcPts val="300"/>
                        </a:spcAft>
                      </a:pPr>
                      <a:r>
                        <a:rPr lang="en-GB" sz="1050" dirty="0" smtClean="0">
                          <a:effectLst/>
                        </a:rPr>
                        <a:t>Ongoing, according to schedule</a:t>
                      </a: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M32</a:t>
                      </a:r>
                      <a:endParaRPr lang="de-CH" sz="1050" dirty="0">
                        <a:effectLst/>
                        <a:latin typeface="Calibri"/>
                        <a:ea typeface="Calibri"/>
                        <a:cs typeface="Times New Roman"/>
                      </a:endParaRPr>
                    </a:p>
                  </a:txBody>
                  <a:tcPr marL="68580" marR="68580" marT="0" marB="0"/>
                </a:tc>
              </a:tr>
              <a:tr h="366378">
                <a:tc>
                  <a:txBody>
                    <a:bodyPr/>
                    <a:lstStyle/>
                    <a:p>
                      <a:pPr algn="just">
                        <a:lnSpc>
                          <a:spcPct val="115000"/>
                        </a:lnSpc>
                        <a:spcBef>
                          <a:spcPts val="300"/>
                        </a:spcBef>
                        <a:spcAft>
                          <a:spcPts val="300"/>
                        </a:spcAft>
                      </a:pPr>
                      <a:r>
                        <a:rPr lang="en-GB" sz="1050" dirty="0">
                          <a:effectLst/>
                        </a:rPr>
                        <a:t>A3.2.4</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METAS and NPL will evaluate the impact of the solutions developed in A3.2.2 and A3.2.3 on relevant normalisation documents (IEC calibration standards).</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METAS, NPL</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a:effectLst/>
                        </a:rPr>
                        <a:t>M34</a:t>
                      </a:r>
                      <a:endParaRPr lang="de-CH" sz="1050" dirty="0">
                        <a:effectLst/>
                        <a:latin typeface="Calibri"/>
                        <a:ea typeface="Calibri"/>
                        <a:cs typeface="Times New Roman"/>
                      </a:endParaRPr>
                    </a:p>
                  </a:txBody>
                  <a:tcPr marL="68580" marR="68580" marT="0" marB="0"/>
                </a:tc>
              </a:tr>
              <a:tr h="555640">
                <a:tc>
                  <a:txBody>
                    <a:bodyPr/>
                    <a:lstStyle/>
                    <a:p>
                      <a:pPr algn="just">
                        <a:lnSpc>
                          <a:spcPct val="115000"/>
                        </a:lnSpc>
                        <a:spcBef>
                          <a:spcPts val="300"/>
                        </a:spcBef>
                        <a:spcAft>
                          <a:spcPts val="300"/>
                        </a:spcAft>
                      </a:pPr>
                      <a:r>
                        <a:rPr lang="en-GB" sz="1050" dirty="0">
                          <a:effectLst/>
                        </a:rPr>
                        <a:t>A3.2.5</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CSIC will develop reference systems and calibration techniques for temperature measurements in OTDR distributed optical-fibre sensors. NPL will contribute with the characterisation of OTDR.</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CSIC, </a:t>
                      </a:r>
                      <a:r>
                        <a:rPr lang="en-GB" sz="1050" dirty="0" smtClean="0">
                          <a:effectLst/>
                        </a:rPr>
                        <a:t>NPL</a:t>
                      </a:r>
                    </a:p>
                    <a:p>
                      <a:pPr algn="ctr">
                        <a:lnSpc>
                          <a:spcPct val="115000"/>
                        </a:lnSpc>
                        <a:spcBef>
                          <a:spcPts val="300"/>
                        </a:spcBef>
                        <a:spcAft>
                          <a:spcPts val="300"/>
                        </a:spcAft>
                      </a:pPr>
                      <a:r>
                        <a:rPr lang="en-GB" sz="1050" dirty="0" smtClean="0">
                          <a:effectLst/>
                          <a:latin typeface="Calibri"/>
                          <a:ea typeface="Calibri"/>
                          <a:cs typeface="Times New Roman"/>
                        </a:rPr>
                        <a:t>Finished</a:t>
                      </a:r>
                      <a:endParaRPr lang="de-CH" sz="105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M12</a:t>
                      </a:r>
                      <a:endParaRPr lang="de-CH" sz="1050" dirty="0">
                        <a:effectLst/>
                        <a:latin typeface="Calibri"/>
                        <a:ea typeface="Calibri"/>
                        <a:cs typeface="Times New Roman"/>
                      </a:endParaRPr>
                    </a:p>
                  </a:txBody>
                  <a:tcPr marL="68580" marR="68580" marT="0" marB="0"/>
                </a:tc>
              </a:tr>
              <a:tr h="366378">
                <a:tc>
                  <a:txBody>
                    <a:bodyPr/>
                    <a:lstStyle/>
                    <a:p>
                      <a:pPr algn="just">
                        <a:lnSpc>
                          <a:spcPct val="115000"/>
                        </a:lnSpc>
                        <a:spcBef>
                          <a:spcPts val="300"/>
                        </a:spcBef>
                        <a:spcAft>
                          <a:spcPts val="300"/>
                        </a:spcAft>
                      </a:pPr>
                      <a:r>
                        <a:rPr lang="en-GB" sz="1050" dirty="0">
                          <a:effectLst/>
                        </a:rPr>
                        <a:t>A3.2.6</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CSIC will develop reference systems and calibration techniques for temperature measurements in Bragg-grating-based quasi-distributed optical-fibre sensors.</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smtClean="0">
                          <a:effectLst/>
                        </a:rPr>
                        <a:t>CSIC</a:t>
                      </a:r>
                    </a:p>
                    <a:p>
                      <a:pPr algn="ctr">
                        <a:lnSpc>
                          <a:spcPct val="115000"/>
                        </a:lnSpc>
                        <a:spcBef>
                          <a:spcPts val="300"/>
                        </a:spcBef>
                        <a:spcAft>
                          <a:spcPts val="300"/>
                        </a:spcAft>
                      </a:pPr>
                      <a:r>
                        <a:rPr lang="en-GB" sz="1050" dirty="0" smtClean="0">
                          <a:effectLst/>
                          <a:latin typeface="Calibri"/>
                          <a:ea typeface="Calibri"/>
                          <a:cs typeface="Times New Roman"/>
                        </a:rPr>
                        <a:t>Ongoing</a:t>
                      </a:r>
                      <a:endParaRPr lang="de-CH" sz="105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M24</a:t>
                      </a:r>
                      <a:endParaRPr lang="de-CH" sz="1050" dirty="0">
                        <a:effectLst/>
                        <a:latin typeface="Calibri"/>
                        <a:ea typeface="Calibri"/>
                        <a:cs typeface="Times New Roman"/>
                      </a:endParaRPr>
                    </a:p>
                  </a:txBody>
                  <a:tcPr marL="68580" marR="68580" marT="0" marB="0"/>
                </a:tc>
              </a:tr>
              <a:tr h="366378">
                <a:tc>
                  <a:txBody>
                    <a:bodyPr/>
                    <a:lstStyle/>
                    <a:p>
                      <a:pPr algn="just">
                        <a:lnSpc>
                          <a:spcPct val="115000"/>
                        </a:lnSpc>
                        <a:spcBef>
                          <a:spcPts val="300"/>
                        </a:spcBef>
                        <a:spcAft>
                          <a:spcPts val="300"/>
                        </a:spcAft>
                      </a:pPr>
                      <a:r>
                        <a:rPr lang="en-GB" sz="1050" dirty="0">
                          <a:effectLst/>
                        </a:rPr>
                        <a:t>A3.2.7</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CSIC will develop reference systems and calibration techniques for vibration measurements in distributed OTDR optical-fibre sensors.</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smtClean="0">
                          <a:effectLst/>
                        </a:rPr>
                        <a:t>CSIC</a:t>
                      </a:r>
                    </a:p>
                    <a:p>
                      <a:pPr algn="ctr">
                        <a:lnSpc>
                          <a:spcPct val="115000"/>
                        </a:lnSpc>
                        <a:spcBef>
                          <a:spcPts val="300"/>
                        </a:spcBef>
                        <a:spcAft>
                          <a:spcPts val="300"/>
                        </a:spcAft>
                      </a:pPr>
                      <a:r>
                        <a:rPr lang="en-GB" sz="1050" dirty="0" smtClean="0">
                          <a:effectLst/>
                          <a:latin typeface="Calibri"/>
                          <a:ea typeface="Calibri"/>
                          <a:cs typeface="Times New Roman"/>
                        </a:rPr>
                        <a:t>Ongoing</a:t>
                      </a:r>
                      <a:endParaRPr lang="de-CH" sz="105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050" dirty="0">
                          <a:effectLst/>
                        </a:rPr>
                        <a:t>M34</a:t>
                      </a:r>
                      <a:endParaRPr lang="de-CH" sz="1050" dirty="0">
                        <a:effectLst/>
                        <a:latin typeface="Calibri"/>
                        <a:ea typeface="Calibri"/>
                        <a:cs typeface="Times New Roman"/>
                      </a:endParaRPr>
                    </a:p>
                  </a:txBody>
                  <a:tcPr marL="68580" marR="68580" marT="0" marB="0"/>
                </a:tc>
              </a:tr>
              <a:tr h="934165">
                <a:tc>
                  <a:txBody>
                    <a:bodyPr/>
                    <a:lstStyle/>
                    <a:p>
                      <a:pPr algn="just">
                        <a:lnSpc>
                          <a:spcPct val="115000"/>
                        </a:lnSpc>
                        <a:spcBef>
                          <a:spcPts val="300"/>
                        </a:spcBef>
                        <a:spcAft>
                          <a:spcPts val="300"/>
                        </a:spcAft>
                      </a:pPr>
                      <a:r>
                        <a:rPr lang="en-GB" sz="1050" dirty="0">
                          <a:effectLst/>
                        </a:rPr>
                        <a:t>A3.2.8</a:t>
                      </a:r>
                      <a:endParaRPr lang="de-CH" sz="105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050" dirty="0">
                          <a:effectLst/>
                        </a:rPr>
                        <a:t>METAS, WWU, NPL and CSIC will write a report on the fully traceable artefacts for the calibration of the distance scale of high resolution OTDR (A3.2.2) and for the attenuation scale of multimode OTDR (A3.2.3). An uncertainty estimation will be included. METAS will send the report to the coordinator for submission to EURAMET as D7.</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a:effectLst/>
                        </a:rPr>
                        <a:t>METAS, WWU, NPL, CSIC</a:t>
                      </a:r>
                      <a:endParaRPr lang="de-CH" sz="105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050" dirty="0">
                          <a:effectLst/>
                        </a:rPr>
                        <a:t>M34</a:t>
                      </a:r>
                      <a:endParaRPr lang="de-CH" sz="1050" dirty="0">
                        <a:effectLst/>
                        <a:latin typeface="Calibri"/>
                        <a:ea typeface="Calibri"/>
                        <a:cs typeface="Times New Roman"/>
                      </a:endParaRPr>
                    </a:p>
                  </a:txBody>
                  <a:tcPr marL="68580" marR="68580" marT="0" marB="0"/>
                </a:tc>
              </a:tr>
            </a:tbl>
          </a:graphicData>
        </a:graphic>
      </p:graphicFrame>
      <p:sp>
        <p:nvSpPr>
          <p:cNvPr id="8" name="Title 1"/>
          <p:cNvSpPr>
            <a:spLocks noGrp="1"/>
          </p:cNvSpPr>
          <p:nvPr>
            <p:ph type="title"/>
          </p:nvPr>
        </p:nvSpPr>
        <p:spPr>
          <a:xfrm>
            <a:off x="1403349" y="548600"/>
            <a:ext cx="7489825" cy="360120"/>
          </a:xfrm>
        </p:spPr>
        <p:txBody>
          <a:bodyPr>
            <a:normAutofit fontScale="90000"/>
          </a:bodyPr>
          <a:lstStyle/>
          <a:p>
            <a:r>
              <a:rPr lang="fr-CH" sz="3200" dirty="0" smtClean="0">
                <a:latin typeface="Arial" panose="020B0604020202020204" pitchFamily="34" charset="0"/>
                <a:cs typeface="Arial" panose="020B0604020202020204" pitchFamily="34" charset="0"/>
              </a:rPr>
              <a:t>Status of activities in Task 3.2</a:t>
            </a:r>
            <a:endParaRPr lang="en-GB" sz="3200" dirty="0">
              <a:latin typeface="Arial" panose="020B0604020202020204" pitchFamily="34" charset="0"/>
              <a:cs typeface="Arial" panose="020B0604020202020204" pitchFamily="34" charset="0"/>
            </a:endParaRPr>
          </a:p>
        </p:txBody>
      </p:sp>
      <p:sp>
        <p:nvSpPr>
          <p:cNvPr id="9" name="Slide Number Placeholder 6"/>
          <p:cNvSpPr>
            <a:spLocks noGrp="1"/>
          </p:cNvSpPr>
          <p:nvPr>
            <p:ph type="sldNum" sz="quarter" idx="12"/>
          </p:nvPr>
        </p:nvSpPr>
        <p:spPr>
          <a:xfrm>
            <a:off x="8581802" y="6667500"/>
            <a:ext cx="447897" cy="125508"/>
          </a:xfrm>
        </p:spPr>
        <p:txBody>
          <a:bodyPr/>
          <a:lstStyle/>
          <a:p>
            <a:fld id="{50920020-C4C3-416C-933F-2D0F93692610}" type="slidenum">
              <a:rPr lang="de-CH" smtClean="0"/>
              <a:pPr/>
              <a:t>23</a:t>
            </a:fld>
            <a:endParaRPr lang="de-CH" dirty="0"/>
          </a:p>
        </p:txBody>
      </p:sp>
      <p:sp>
        <p:nvSpPr>
          <p:cNvPr id="10" name="Footer Placeholder 4"/>
          <p:cNvSpPr>
            <a:spLocks noGrp="1"/>
          </p:cNvSpPr>
          <p:nvPr>
            <p:ph type="ftr" sz="quarter" idx="11"/>
          </p:nvPr>
        </p:nvSpPr>
        <p:spPr>
          <a:xfrm>
            <a:off x="1403350" y="6649350"/>
            <a:ext cx="6193070" cy="143658"/>
          </a:xfrm>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2856727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smtClean="0">
                <a:latin typeface="Arial" panose="020B0604020202020204" pitchFamily="34" charset="0"/>
                <a:cs typeface="Arial" panose="020B0604020202020204" pitchFamily="34" charset="0"/>
              </a:rPr>
              <a:t>Task 3.2 Next steps</a:t>
            </a:r>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575048" y="1105530"/>
            <a:ext cx="7559549" cy="43618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solidFill>
                <a:prstClr val="black"/>
              </a:solidFill>
              <a:cs typeface="Arial" panose="020B0604020202020204" pitchFamily="34" charset="0"/>
            </a:endParaRPr>
          </a:p>
          <a:p>
            <a:r>
              <a:rPr lang="en-GB" sz="1800" dirty="0" smtClean="0">
                <a:solidFill>
                  <a:prstClr val="black"/>
                </a:solidFill>
                <a:cs typeface="Arial" panose="020B0604020202020204" pitchFamily="34" charset="0"/>
              </a:rPr>
              <a:t>Calibration of the optical length of the micro </a:t>
            </a:r>
            <a:r>
              <a:rPr lang="en-GB" sz="1800" smtClean="0">
                <a:solidFill>
                  <a:prstClr val="black"/>
                </a:solidFill>
                <a:cs typeface="Arial" panose="020B0604020202020204" pitchFamily="34" charset="0"/>
              </a:rPr>
              <a:t>ring resonators</a:t>
            </a:r>
            <a:br>
              <a:rPr lang="en-GB" sz="1800" smtClean="0">
                <a:solidFill>
                  <a:prstClr val="black"/>
                </a:solidFill>
                <a:cs typeface="Arial" panose="020B0604020202020204" pitchFamily="34" charset="0"/>
              </a:rPr>
            </a:br>
            <a:r>
              <a:rPr lang="en-GB" sz="1800" smtClean="0">
                <a:solidFill>
                  <a:prstClr val="black"/>
                </a:solidFill>
                <a:cs typeface="Arial" panose="020B0604020202020204" pitchFamily="34" charset="0"/>
              </a:rPr>
              <a:t>Optimization of the proposec concept</a:t>
            </a:r>
            <a:r>
              <a:rPr lang="en-GB" sz="1800" dirty="0" smtClean="0">
                <a:solidFill>
                  <a:prstClr val="black"/>
                </a:solidFill>
                <a:cs typeface="Arial" panose="020B0604020202020204" pitchFamily="34" charset="0"/>
              </a:rPr>
              <a:t/>
            </a:r>
            <a:br>
              <a:rPr lang="en-GB" sz="1800" dirty="0" smtClean="0">
                <a:solidFill>
                  <a:prstClr val="black"/>
                </a:solidFill>
                <a:cs typeface="Arial" panose="020B0604020202020204" pitchFamily="34" charset="0"/>
              </a:rPr>
            </a:br>
            <a:endParaRPr lang="en-GB" sz="1800" dirty="0" smtClean="0">
              <a:solidFill>
                <a:prstClr val="black"/>
              </a:solidFill>
              <a:cs typeface="Arial" panose="020B0604020202020204" pitchFamily="34" charset="0"/>
            </a:endParaRPr>
          </a:p>
          <a:p>
            <a:r>
              <a:rPr lang="en-GB" sz="1800" smtClean="0">
                <a:solidFill>
                  <a:prstClr val="black"/>
                </a:solidFill>
                <a:cs typeface="Arial" panose="020B0604020202020204" pitchFamily="34" charset="0"/>
              </a:rPr>
              <a:t>Evaluation of </a:t>
            </a:r>
            <a:r>
              <a:rPr lang="en-GB" sz="1800" dirty="0" smtClean="0">
                <a:solidFill>
                  <a:prstClr val="black"/>
                </a:solidFill>
                <a:cs typeface="Arial" panose="020B0604020202020204" pitchFamily="34" charset="0"/>
              </a:rPr>
              <a:t>macro ring resonators based on classical optical components for the calibration of high resolution OTDR</a:t>
            </a:r>
            <a:br>
              <a:rPr lang="en-GB" sz="1800" dirty="0" smtClean="0">
                <a:solidFill>
                  <a:prstClr val="black"/>
                </a:solidFill>
                <a:cs typeface="Arial" panose="020B0604020202020204" pitchFamily="34" charset="0"/>
              </a:rPr>
            </a:br>
            <a:endParaRPr lang="en-GB" sz="1800" dirty="0" smtClean="0">
              <a:solidFill>
                <a:prstClr val="black"/>
              </a:solidFill>
              <a:cs typeface="Arial" panose="020B0604020202020204" pitchFamily="34" charset="0"/>
            </a:endParaRPr>
          </a:p>
          <a:p>
            <a:r>
              <a:rPr lang="en-GB" sz="1800" dirty="0" smtClean="0">
                <a:solidFill>
                  <a:prstClr val="black"/>
                </a:solidFill>
                <a:cs typeface="Arial" panose="020B0604020202020204" pitchFamily="34" charset="0"/>
              </a:rPr>
              <a:t>Continuation of the activities on distributed sensors according to schedule</a:t>
            </a:r>
          </a:p>
        </p:txBody>
      </p:sp>
      <p:sp>
        <p:nvSpPr>
          <p:cNvPr id="8"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24</a:t>
            </a:fld>
            <a:endParaRPr lang="de-CH" dirty="0"/>
          </a:p>
        </p:txBody>
      </p:sp>
      <p:sp>
        <p:nvSpPr>
          <p:cNvPr id="9"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1131925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67875" cy="724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16"/>
          <p:cNvPicPr>
            <a:picLocks noChangeAspect="1"/>
          </p:cNvPicPr>
          <p:nvPr/>
        </p:nvPicPr>
        <p:blipFill>
          <a:blip r:embed="rId3"/>
          <a:stretch>
            <a:fillRect/>
          </a:stretch>
        </p:blipFill>
        <p:spPr>
          <a:xfrm>
            <a:off x="204467" y="710862"/>
            <a:ext cx="944853" cy="216024"/>
          </a:xfrm>
          <a:prstGeom prst="rect">
            <a:avLst/>
          </a:prstGeom>
        </p:spPr>
      </p:pic>
    </p:spTree>
    <p:extLst>
      <p:ext uri="{BB962C8B-B14F-4D97-AF65-F5344CB8AC3E}">
        <p14:creationId xmlns:p14="http://schemas.microsoft.com/office/powerpoint/2010/main" val="4166745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49" y="548600"/>
            <a:ext cx="7489825" cy="422950"/>
          </a:xfrm>
        </p:spPr>
        <p:txBody>
          <a:bodyPr>
            <a:normAutofit/>
          </a:bodyPr>
          <a:lstStyle/>
          <a:p>
            <a:r>
              <a:rPr lang="fr-CH" sz="2200" dirty="0" smtClean="0">
                <a:latin typeface="Arial" panose="020B0604020202020204" pitchFamily="34" charset="0"/>
                <a:cs typeface="Arial" panose="020B0604020202020204" pitchFamily="34" charset="0"/>
              </a:rPr>
              <a:t>A.3.3.2 Fibre </a:t>
            </a:r>
            <a:r>
              <a:rPr lang="fr-CH" sz="2200" err="1" smtClean="0">
                <a:latin typeface="Arial" panose="020B0604020202020204" pitchFamily="34" charset="0"/>
                <a:cs typeface="Arial" panose="020B0604020202020204" pitchFamily="34" charset="0"/>
              </a:rPr>
              <a:t>coupling</a:t>
            </a:r>
            <a:r>
              <a:rPr lang="fr-CH" sz="2200" smtClean="0">
                <a:latin typeface="Arial" panose="020B0604020202020204" pitchFamily="34" charset="0"/>
                <a:cs typeface="Arial" panose="020B0604020202020204" pitchFamily="34" charset="0"/>
              </a:rPr>
              <a:t> unit for primary standard detector</a:t>
            </a:r>
            <a:endParaRPr lang="en-GB" sz="2200" dirty="0">
              <a:latin typeface="Arial" panose="020B0604020202020204" pitchFamily="34" charset="0"/>
              <a:cs typeface="Arial" panose="020B0604020202020204" pitchFamily="34" charset="0"/>
            </a:endParaRPr>
          </a:p>
        </p:txBody>
      </p:sp>
      <p:sp>
        <p:nvSpPr>
          <p:cNvPr id="8"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26</a:t>
            </a:fld>
            <a:endParaRPr lang="de-CH" dirty="0"/>
          </a:p>
        </p:txBody>
      </p:sp>
      <p:sp>
        <p:nvSpPr>
          <p:cNvPr id="9"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pic>
        <p:nvPicPr>
          <p:cNvPr id="4098" name="Picture 2" descr="S:\Photonik Zeit&amp;Frequenz\Projekte\F-5117.30064 14IND13 PhotInd\Switch\Bilder\IMG_07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90" b="4102"/>
          <a:stretch/>
        </p:blipFill>
        <p:spPr bwMode="auto">
          <a:xfrm>
            <a:off x="662407" y="1651166"/>
            <a:ext cx="3690772" cy="37304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488989971"/>
              </p:ext>
            </p:extLst>
          </p:nvPr>
        </p:nvGraphicFramePr>
        <p:xfrm>
          <a:off x="4536123" y="2893917"/>
          <a:ext cx="4207827" cy="3032760"/>
        </p:xfrm>
        <a:graphic>
          <a:graphicData uri="http://schemas.openxmlformats.org/drawingml/2006/table">
            <a:tbl>
              <a:tblPr firstRow="1" bandRow="1">
                <a:tableStyleId>{5C22544A-7EE6-4342-B048-85BDC9FD1C3A}</a:tableStyleId>
              </a:tblPr>
              <a:tblGrid>
                <a:gridCol w="2332448"/>
                <a:gridCol w="1875379"/>
              </a:tblGrid>
              <a:tr h="370840">
                <a:tc>
                  <a:txBody>
                    <a:bodyPr/>
                    <a:lstStyle/>
                    <a:p>
                      <a:r>
                        <a:rPr lang="en-GB" dirty="0" smtClean="0"/>
                        <a:t>Quantity</a:t>
                      </a:r>
                      <a:endParaRPr lang="en-GB" dirty="0"/>
                    </a:p>
                  </a:txBody>
                  <a:tcPr/>
                </a:tc>
                <a:tc>
                  <a:txBody>
                    <a:bodyPr/>
                    <a:lstStyle/>
                    <a:p>
                      <a:r>
                        <a:rPr lang="en-GB" dirty="0" smtClean="0"/>
                        <a:t>Value</a:t>
                      </a:r>
                      <a:endParaRPr lang="en-GB" dirty="0"/>
                    </a:p>
                  </a:txBody>
                  <a:tcPr/>
                </a:tc>
              </a:tr>
              <a:tr h="370840">
                <a:tc>
                  <a:txBody>
                    <a:bodyPr/>
                    <a:lstStyle/>
                    <a:p>
                      <a:r>
                        <a:rPr lang="en-GB" dirty="0" smtClean="0"/>
                        <a:t>PDL Out</a:t>
                      </a:r>
                      <a:r>
                        <a:rPr lang="en-GB" baseline="-25000" dirty="0" smtClean="0"/>
                        <a:t> 1</a:t>
                      </a:r>
                      <a:endParaRPr lang="en-GB" baseline="-25000" dirty="0"/>
                    </a:p>
                  </a:txBody>
                  <a:tcPr/>
                </a:tc>
                <a:tc>
                  <a:txBody>
                    <a:bodyPr/>
                    <a:lstStyle/>
                    <a:p>
                      <a:r>
                        <a:rPr lang="en-GB" smtClean="0"/>
                        <a:t>&lt; 0.04 dB</a:t>
                      </a:r>
                      <a:endParaRPr lang="en-GB" dirty="0"/>
                    </a:p>
                  </a:txBody>
                  <a:tcPr/>
                </a:tc>
              </a:tr>
              <a:tr h="370840">
                <a:tc>
                  <a:txBody>
                    <a:bodyPr/>
                    <a:lstStyle/>
                    <a:p>
                      <a:r>
                        <a:rPr lang="en-GB" dirty="0" smtClean="0"/>
                        <a:t>PDL Out </a:t>
                      </a:r>
                      <a:r>
                        <a:rPr lang="en-GB" baseline="-25000" dirty="0" smtClean="0"/>
                        <a:t>2</a:t>
                      </a:r>
                      <a:endParaRPr lang="en-GB" baseline="-25000" dirty="0"/>
                    </a:p>
                  </a:txBody>
                  <a:tcPr/>
                </a:tc>
                <a:tc>
                  <a:txBody>
                    <a:bodyPr/>
                    <a:lstStyle/>
                    <a:p>
                      <a:r>
                        <a:rPr lang="en-GB" smtClean="0"/>
                        <a:t>&lt; 0.06 dB</a:t>
                      </a:r>
                      <a:endParaRPr lang="en-GB" dirty="0"/>
                    </a:p>
                  </a:txBody>
                  <a:tcPr/>
                </a:tc>
              </a:tr>
              <a:tr h="370840">
                <a:tc>
                  <a:txBody>
                    <a:bodyPr/>
                    <a:lstStyle/>
                    <a:p>
                      <a:r>
                        <a:rPr lang="en-GB" smtClean="0"/>
                        <a:t>Switching repeatability</a:t>
                      </a:r>
                      <a:r>
                        <a:rPr lang="en-GB" baseline="0" smtClean="0"/>
                        <a:t> </a:t>
                      </a:r>
                      <a:r>
                        <a:rPr lang="en-GB" smtClean="0"/>
                        <a:t>Out </a:t>
                      </a:r>
                      <a:r>
                        <a:rPr lang="en-GB" baseline="-25000" dirty="0" smtClean="0"/>
                        <a:t>1</a:t>
                      </a:r>
                      <a:endParaRPr lang="en-GB" baseline="-25000" dirty="0"/>
                    </a:p>
                  </a:txBody>
                  <a:tcPr/>
                </a:tc>
                <a:tc>
                  <a:txBody>
                    <a:bodyPr/>
                    <a:lstStyle/>
                    <a:p>
                      <a:r>
                        <a:rPr lang="en-GB" smtClean="0"/>
                        <a:t>&lt; 0.0004 dB</a:t>
                      </a:r>
                      <a:endParaRPr lang="en-GB" dirty="0"/>
                    </a:p>
                  </a:txBody>
                  <a:tcPr/>
                </a:tc>
              </a:tr>
              <a:tr h="370840">
                <a:tc>
                  <a:txBody>
                    <a:bodyPr/>
                    <a:lstStyle/>
                    <a:p>
                      <a:r>
                        <a:rPr lang="en-GB" smtClean="0"/>
                        <a:t>Switching repeatability Out </a:t>
                      </a:r>
                      <a:r>
                        <a:rPr lang="en-GB" baseline="-25000" dirty="0" smtClean="0"/>
                        <a:t>2</a:t>
                      </a:r>
                      <a:endParaRPr lang="en-GB" baseline="-25000" dirty="0"/>
                    </a:p>
                  </a:txBody>
                  <a:tcPr/>
                </a:tc>
                <a:tc>
                  <a:txBody>
                    <a:bodyPr/>
                    <a:lstStyle/>
                    <a:p>
                      <a:r>
                        <a:rPr lang="en-GB" smtClean="0"/>
                        <a:t>&lt; 0.0009 dB</a:t>
                      </a:r>
                      <a:endParaRPr lang="en-GB" dirty="0"/>
                    </a:p>
                  </a:txBody>
                  <a:tcPr/>
                </a:tc>
              </a:tr>
              <a:tr h="370840">
                <a:tc>
                  <a:txBody>
                    <a:bodyPr/>
                    <a:lstStyle/>
                    <a:p>
                      <a:r>
                        <a:rPr lang="en-GB" smtClean="0"/>
                        <a:t>Splitting ratio</a:t>
                      </a:r>
                    </a:p>
                    <a:p>
                      <a:r>
                        <a:rPr lang="en-GB" smtClean="0"/>
                        <a:t>Out </a:t>
                      </a:r>
                      <a:r>
                        <a:rPr lang="en-GB" baseline="-25000" smtClean="0"/>
                        <a:t>2 </a:t>
                      </a:r>
                      <a:r>
                        <a:rPr lang="en-GB" smtClean="0"/>
                        <a:t>/ Out </a:t>
                      </a:r>
                      <a:r>
                        <a:rPr lang="en-GB" baseline="-25000" smtClean="0"/>
                        <a:t>1</a:t>
                      </a:r>
                      <a:endParaRPr lang="en-GB" baseline="-25000" dirty="0"/>
                    </a:p>
                  </a:txBody>
                  <a:tcPr/>
                </a:tc>
                <a:tc>
                  <a:txBody>
                    <a:bodyPr/>
                    <a:lstStyle/>
                    <a:p>
                      <a:r>
                        <a:rPr lang="en-GB" dirty="0" smtClean="0"/>
                        <a:t>1.0116 ± 0.0006</a:t>
                      </a:r>
                      <a:endParaRPr lang="en-GB" dirty="0"/>
                    </a:p>
                  </a:txBody>
                  <a:tcPr/>
                </a:tc>
              </a:tr>
            </a:tbl>
          </a:graphicData>
        </a:graphic>
      </p:graphicFrame>
      <p:sp>
        <p:nvSpPr>
          <p:cNvPr id="4" name="TextBox 3"/>
          <p:cNvSpPr txBox="1"/>
          <p:nvPr/>
        </p:nvSpPr>
        <p:spPr>
          <a:xfrm>
            <a:off x="4542184" y="2524378"/>
            <a:ext cx="2683824" cy="380010"/>
          </a:xfrm>
          <a:prstGeom prst="rect">
            <a:avLst/>
          </a:prstGeom>
          <a:noFill/>
        </p:spPr>
        <p:txBody>
          <a:bodyPr wrap="none" lIns="0" tIns="0" rIns="0" bIns="0" rtlCol="0">
            <a:noAutofit/>
          </a:bodyPr>
          <a:lstStyle/>
          <a:p>
            <a:r>
              <a:rPr lang="en-GB" dirty="0" smtClean="0">
                <a:latin typeface="Arial" panose="020B0604020202020204" pitchFamily="34" charset="0"/>
                <a:cs typeface="Arial" panose="020B0604020202020204" pitchFamily="34" charset="0"/>
              </a:rPr>
              <a:t>Switch specs @ 1550 nm</a:t>
            </a:r>
            <a:endParaRPr lang="en-GB" dirty="0">
              <a:latin typeface="Arial" panose="020B0604020202020204" pitchFamily="34" charset="0"/>
              <a:cs typeface="Arial" panose="020B0604020202020204" pitchFamily="34" charset="0"/>
            </a:endParaRPr>
          </a:p>
        </p:txBody>
      </p:sp>
      <p:grpSp>
        <p:nvGrpSpPr>
          <p:cNvPr id="5" name="Group 4"/>
          <p:cNvGrpSpPr/>
          <p:nvPr/>
        </p:nvGrpSpPr>
        <p:grpSpPr>
          <a:xfrm>
            <a:off x="4748991" y="1313815"/>
            <a:ext cx="3279859" cy="1108290"/>
            <a:chOff x="4861939" y="4466157"/>
            <a:chExt cx="3279859" cy="1108290"/>
          </a:xfrm>
        </p:grpSpPr>
        <p:grpSp>
          <p:nvGrpSpPr>
            <p:cNvPr id="10" name="Groupe 19"/>
            <p:cNvGrpSpPr/>
            <p:nvPr/>
          </p:nvGrpSpPr>
          <p:grpSpPr>
            <a:xfrm>
              <a:off x="4861939" y="4466157"/>
              <a:ext cx="3279859" cy="1108290"/>
              <a:chOff x="1358821" y="1865296"/>
              <a:chExt cx="3279859" cy="1108290"/>
            </a:xfrm>
          </p:grpSpPr>
          <p:sp>
            <p:nvSpPr>
              <p:cNvPr id="11" name="Rectangle 10"/>
              <p:cNvSpPr/>
              <p:nvPr/>
            </p:nvSpPr>
            <p:spPr>
              <a:xfrm>
                <a:off x="2555776" y="2132856"/>
                <a:ext cx="864096" cy="5040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Connecteur droit 5"/>
              <p:cNvCxnSpPr>
                <a:stCxn id="11" idx="1"/>
              </p:cNvCxnSpPr>
              <p:nvPr/>
            </p:nvCxnSpPr>
            <p:spPr>
              <a:xfrm flipH="1">
                <a:off x="1619672" y="2384884"/>
                <a:ext cx="936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6"/>
              <p:cNvCxnSpPr/>
              <p:nvPr/>
            </p:nvCxnSpPr>
            <p:spPr>
              <a:xfrm flipH="1">
                <a:off x="3419872" y="2276872"/>
                <a:ext cx="936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7"/>
              <p:cNvCxnSpPr/>
              <p:nvPr/>
            </p:nvCxnSpPr>
            <p:spPr>
              <a:xfrm flipH="1">
                <a:off x="3417539" y="2538197"/>
                <a:ext cx="936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llipse 8"/>
              <p:cNvSpPr/>
              <p:nvPr/>
            </p:nvSpPr>
            <p:spPr>
              <a:xfrm>
                <a:off x="3635896" y="1916832"/>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Ellipse 9"/>
              <p:cNvSpPr/>
              <p:nvPr/>
            </p:nvSpPr>
            <p:spPr>
              <a:xfrm>
                <a:off x="3707904" y="1916832"/>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Ellipse 10"/>
              <p:cNvSpPr/>
              <p:nvPr/>
            </p:nvSpPr>
            <p:spPr>
              <a:xfrm>
                <a:off x="3635896" y="2543132"/>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Ellipse 11"/>
              <p:cNvSpPr/>
              <p:nvPr/>
            </p:nvSpPr>
            <p:spPr>
              <a:xfrm>
                <a:off x="3707904" y="2543132"/>
                <a:ext cx="360040"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9" name="Connecteur droit 13"/>
              <p:cNvCxnSpPr/>
              <p:nvPr/>
            </p:nvCxnSpPr>
            <p:spPr>
              <a:xfrm>
                <a:off x="4355976" y="2204880"/>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4"/>
              <p:cNvCxnSpPr/>
              <p:nvPr/>
            </p:nvCxnSpPr>
            <p:spPr>
              <a:xfrm>
                <a:off x="4366862" y="2460254"/>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15"/>
              <p:cNvCxnSpPr/>
              <p:nvPr/>
            </p:nvCxnSpPr>
            <p:spPr>
              <a:xfrm rot="2400000">
                <a:off x="1621362" y="2314649"/>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16"/>
              <p:cNvSpPr txBox="1"/>
              <p:nvPr/>
            </p:nvSpPr>
            <p:spPr>
              <a:xfrm>
                <a:off x="1358821" y="2028190"/>
                <a:ext cx="55976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APC</a:t>
                </a:r>
                <a:endParaRPr lang="en-US" dirty="0"/>
              </a:p>
            </p:txBody>
          </p:sp>
          <p:sp>
            <p:nvSpPr>
              <p:cNvPr id="23" name="ZoneTexte 17"/>
              <p:cNvSpPr txBox="1"/>
              <p:nvPr/>
            </p:nvSpPr>
            <p:spPr>
              <a:xfrm>
                <a:off x="4211960" y="2604254"/>
                <a:ext cx="42672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PC</a:t>
                </a:r>
                <a:endParaRPr lang="en-US" dirty="0"/>
              </a:p>
            </p:txBody>
          </p:sp>
          <p:sp>
            <p:nvSpPr>
              <p:cNvPr id="24" name="ZoneTexte 18"/>
              <p:cNvSpPr txBox="1"/>
              <p:nvPr/>
            </p:nvSpPr>
            <p:spPr>
              <a:xfrm>
                <a:off x="4150510" y="1865296"/>
                <a:ext cx="42672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PC</a:t>
                </a:r>
                <a:endParaRPr lang="en-US" dirty="0"/>
              </a:p>
            </p:txBody>
          </p:sp>
        </p:grpSp>
        <p:sp>
          <p:nvSpPr>
            <p:cNvPr id="25" name="ZoneTexte 16"/>
            <p:cNvSpPr txBox="1"/>
            <p:nvPr/>
          </p:nvSpPr>
          <p:spPr>
            <a:xfrm>
              <a:off x="5992560" y="4790215"/>
              <a:ext cx="33374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a:t>
              </a:r>
              <a:r>
                <a:rPr lang="en-US" sz="1400" smtClean="0"/>
                <a:t>n</a:t>
              </a:r>
              <a:endParaRPr lang="en-US" sz="1400" dirty="0"/>
            </a:p>
          </p:txBody>
        </p:sp>
        <p:sp>
          <p:nvSpPr>
            <p:cNvPr id="26" name="ZoneTexte 16"/>
            <p:cNvSpPr txBox="1"/>
            <p:nvPr/>
          </p:nvSpPr>
          <p:spPr>
            <a:xfrm>
              <a:off x="6370585" y="4705115"/>
              <a:ext cx="59022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mtClean="0"/>
                <a:t>Out </a:t>
              </a:r>
              <a:r>
                <a:rPr lang="en-US" sz="1400" baseline="-25000" smtClean="0"/>
                <a:t>1</a:t>
              </a:r>
              <a:endParaRPr lang="en-US" sz="1400" baseline="-25000" dirty="0"/>
            </a:p>
          </p:txBody>
        </p:sp>
        <p:sp>
          <p:nvSpPr>
            <p:cNvPr id="27" name="ZoneTexte 16"/>
            <p:cNvSpPr txBox="1"/>
            <p:nvPr/>
          </p:nvSpPr>
          <p:spPr>
            <a:xfrm>
              <a:off x="6380485" y="4940640"/>
              <a:ext cx="59022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mtClean="0"/>
                <a:t>Out </a:t>
              </a:r>
              <a:r>
                <a:rPr lang="en-US" sz="1400" baseline="-25000" smtClean="0"/>
                <a:t>2</a:t>
              </a:r>
              <a:endParaRPr lang="en-US" sz="1400" baseline="-25000" dirty="0"/>
            </a:p>
          </p:txBody>
        </p:sp>
      </p:grpSp>
      <p:sp>
        <p:nvSpPr>
          <p:cNvPr id="28" name="Content Placeholder 2"/>
          <p:cNvSpPr txBox="1">
            <a:spLocks/>
          </p:cNvSpPr>
          <p:nvPr/>
        </p:nvSpPr>
        <p:spPr>
          <a:xfrm>
            <a:off x="651248" y="981706"/>
            <a:ext cx="7559549" cy="4756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smtClean="0">
                <a:solidFill>
                  <a:prstClr val="black"/>
                </a:solidFill>
                <a:cs typeface="Arial" panose="020B0604020202020204" pitchFamily="34" charset="0"/>
              </a:rPr>
              <a:t>MEMS-based switch system built and fully validated</a:t>
            </a:r>
            <a:endParaRPr lang="en-GB" sz="1800" dirty="0" smtClean="0">
              <a:solidFill>
                <a:prstClr val="black"/>
              </a:solidFill>
              <a:cs typeface="Arial" panose="020B0604020202020204" pitchFamily="34" charset="0"/>
            </a:endParaRPr>
          </a:p>
        </p:txBody>
      </p:sp>
      <p:sp>
        <p:nvSpPr>
          <p:cNvPr id="29" name="Content Placeholder 2"/>
          <p:cNvSpPr txBox="1">
            <a:spLocks/>
          </p:cNvSpPr>
          <p:nvPr/>
        </p:nvSpPr>
        <p:spPr>
          <a:xfrm>
            <a:off x="498848" y="5991856"/>
            <a:ext cx="7559549" cy="4089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H" sz="1800" smtClean="0">
                <a:solidFill>
                  <a:prstClr val="black"/>
                </a:solidFill>
                <a:cs typeface="Arial" panose="020B0604020202020204" pitchFamily="34" charset="0"/>
              </a:rPr>
              <a:t>Switching capability: manual, TTL-trigger or USB</a:t>
            </a:r>
            <a:endParaRPr lang="en-GB" sz="1800" dirty="0" smtClean="0">
              <a:solidFill>
                <a:prstClr val="black"/>
              </a:solidFill>
              <a:cs typeface="Arial" panose="020B0604020202020204" pitchFamily="34" charset="0"/>
            </a:endParaRPr>
          </a:p>
        </p:txBody>
      </p:sp>
    </p:spTree>
    <p:extLst>
      <p:ext uri="{BB962C8B-B14F-4D97-AF65-F5344CB8AC3E}">
        <p14:creationId xmlns:p14="http://schemas.microsoft.com/office/powerpoint/2010/main" val="3379445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4533" y="122274"/>
            <a:ext cx="4974553" cy="342900"/>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r>
              <a:rPr lang="cs-CZ" sz="1900" b="1" dirty="0" err="1" smtClean="0">
                <a:solidFill>
                  <a:srgbClr val="002060"/>
                </a:solidFill>
              </a:rPr>
              <a:t>Shortenning</a:t>
            </a:r>
            <a:r>
              <a:rPr lang="cs-CZ" sz="1900" b="1" dirty="0" smtClean="0">
                <a:solidFill>
                  <a:srgbClr val="002060"/>
                </a:solidFill>
              </a:rPr>
              <a:t> </a:t>
            </a:r>
            <a:r>
              <a:rPr lang="cs-CZ" sz="1900" b="1" dirty="0" err="1" smtClean="0">
                <a:solidFill>
                  <a:srgbClr val="002060"/>
                </a:solidFill>
              </a:rPr>
              <a:t>of</a:t>
            </a:r>
            <a:r>
              <a:rPr lang="cs-CZ" sz="1900" b="1" dirty="0" smtClean="0">
                <a:solidFill>
                  <a:srgbClr val="002060"/>
                </a:solidFill>
              </a:rPr>
              <a:t> </a:t>
            </a:r>
            <a:r>
              <a:rPr lang="cs-CZ" sz="1900" b="1" dirty="0" err="1" smtClean="0">
                <a:solidFill>
                  <a:srgbClr val="002060"/>
                </a:solidFill>
              </a:rPr>
              <a:t>the</a:t>
            </a:r>
            <a:r>
              <a:rPr lang="cs-CZ" sz="1900" b="1" dirty="0" smtClean="0">
                <a:solidFill>
                  <a:srgbClr val="002060"/>
                </a:solidFill>
              </a:rPr>
              <a:t> </a:t>
            </a:r>
            <a:r>
              <a:rPr lang="cs-CZ" sz="1900" b="1" dirty="0" err="1" smtClean="0">
                <a:solidFill>
                  <a:srgbClr val="002060"/>
                </a:solidFill>
              </a:rPr>
              <a:t>traceability</a:t>
            </a:r>
            <a:r>
              <a:rPr lang="cs-CZ" sz="1900" b="1" dirty="0" smtClean="0">
                <a:solidFill>
                  <a:srgbClr val="002060"/>
                </a:solidFill>
              </a:rPr>
              <a:t> </a:t>
            </a:r>
            <a:r>
              <a:rPr lang="cs-CZ" sz="1900" b="1" dirty="0" err="1" smtClean="0">
                <a:solidFill>
                  <a:srgbClr val="002060"/>
                </a:solidFill>
              </a:rPr>
              <a:t>chain</a:t>
            </a:r>
            <a:endParaRPr lang="en-GB" sz="1900" b="1" dirty="0" smtClean="0">
              <a:solidFill>
                <a:srgbClr val="002060"/>
              </a:solidFill>
            </a:endParaRPr>
          </a:p>
          <a:p>
            <a:pPr marL="285750" indent="-285750" algn="l">
              <a:buFontTx/>
              <a:buChar char="-"/>
            </a:pPr>
            <a:endParaRPr lang="cs-CZ" sz="1900" dirty="0" smtClean="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533400"/>
          </a:xfrm>
          <a:prstGeom prst="rect">
            <a:avLst/>
          </a:prstGeom>
        </p:spPr>
      </p:pic>
      <p:sp>
        <p:nvSpPr>
          <p:cNvPr id="5" name="TextBox 4"/>
          <p:cNvSpPr txBox="1"/>
          <p:nvPr/>
        </p:nvSpPr>
        <p:spPr>
          <a:xfrm>
            <a:off x="3276600" y="6586210"/>
            <a:ext cx="3048000" cy="261610"/>
          </a:xfrm>
          <a:prstGeom prst="rect">
            <a:avLst/>
          </a:prstGeom>
          <a:noFill/>
        </p:spPr>
        <p:txBody>
          <a:bodyPr wrap="square" rtlCol="0">
            <a:spAutoFit/>
          </a:bodyPr>
          <a:lstStyle/>
          <a:p>
            <a:pPr algn="ctr"/>
            <a:r>
              <a:rPr lang="en-US" sz="1100" dirty="0" err="1" smtClean="0">
                <a:solidFill>
                  <a:prstClr val="white">
                    <a:lumMod val="75000"/>
                  </a:prstClr>
                </a:solidFill>
              </a:rPr>
              <a:t>PhotInd</a:t>
            </a:r>
            <a:r>
              <a:rPr lang="en-US" sz="1100" dirty="0" smtClean="0">
                <a:solidFill>
                  <a:prstClr val="white">
                    <a:lumMod val="75000"/>
                  </a:prstClr>
                </a:solidFill>
              </a:rPr>
              <a:t> </a:t>
            </a:r>
            <a:r>
              <a:rPr lang="cs-CZ" sz="1100" dirty="0" smtClean="0">
                <a:solidFill>
                  <a:prstClr val="white">
                    <a:lumMod val="75000"/>
                  </a:prstClr>
                </a:solidFill>
              </a:rPr>
              <a:t>CSIC</a:t>
            </a:r>
            <a:r>
              <a:rPr lang="en-US" sz="1100" dirty="0" smtClean="0">
                <a:solidFill>
                  <a:prstClr val="white">
                    <a:lumMod val="75000"/>
                  </a:prstClr>
                </a:solidFill>
              </a:rPr>
              <a:t> </a:t>
            </a:r>
            <a:r>
              <a:rPr lang="cs-CZ" sz="1100" dirty="0" err="1" smtClean="0">
                <a:solidFill>
                  <a:prstClr val="white">
                    <a:lumMod val="75000"/>
                  </a:prstClr>
                </a:solidFill>
              </a:rPr>
              <a:t>January</a:t>
            </a:r>
            <a:r>
              <a:rPr lang="cs-CZ" sz="1100" dirty="0" smtClean="0">
                <a:solidFill>
                  <a:prstClr val="white">
                    <a:lumMod val="75000"/>
                  </a:prstClr>
                </a:solidFill>
              </a:rPr>
              <a:t> </a:t>
            </a:r>
            <a:r>
              <a:rPr lang="en-US" sz="1100" dirty="0" smtClean="0">
                <a:solidFill>
                  <a:prstClr val="white">
                    <a:lumMod val="75000"/>
                  </a:prstClr>
                </a:solidFill>
              </a:rPr>
              <a:t>201</a:t>
            </a:r>
            <a:r>
              <a:rPr lang="cs-CZ" sz="1100" dirty="0" smtClean="0">
                <a:solidFill>
                  <a:prstClr val="white">
                    <a:lumMod val="75000"/>
                  </a:prstClr>
                </a:solidFill>
              </a:rPr>
              <a:t>7</a:t>
            </a:r>
            <a:endParaRPr lang="en-US" sz="1100" dirty="0">
              <a:solidFill>
                <a:prstClr val="white">
                  <a:lumMod val="75000"/>
                </a:prstClr>
              </a:solidFill>
            </a:endParaRPr>
          </a:p>
        </p:txBody>
      </p:sp>
      <p:grpSp>
        <p:nvGrpSpPr>
          <p:cNvPr id="12" name="Skupina 11"/>
          <p:cNvGrpSpPr/>
          <p:nvPr/>
        </p:nvGrpSpPr>
        <p:grpSpPr>
          <a:xfrm>
            <a:off x="466753" y="1084269"/>
            <a:ext cx="7802448" cy="5600394"/>
            <a:chOff x="472706" y="532731"/>
            <a:chExt cx="8797597" cy="6433130"/>
          </a:xfrm>
        </p:grpSpPr>
        <p:grpSp>
          <p:nvGrpSpPr>
            <p:cNvPr id="14" name="Group 54"/>
            <p:cNvGrpSpPr/>
            <p:nvPr/>
          </p:nvGrpSpPr>
          <p:grpSpPr>
            <a:xfrm>
              <a:off x="584738" y="5809960"/>
              <a:ext cx="4533254" cy="590840"/>
              <a:chOff x="584738" y="4903553"/>
              <a:chExt cx="4533254" cy="590840"/>
            </a:xfrm>
          </p:grpSpPr>
          <p:grpSp>
            <p:nvGrpSpPr>
              <p:cNvPr id="40" name="Group 48"/>
              <p:cNvGrpSpPr/>
              <p:nvPr/>
            </p:nvGrpSpPr>
            <p:grpSpPr>
              <a:xfrm>
                <a:off x="850792" y="4903553"/>
                <a:ext cx="3848100" cy="330631"/>
                <a:chOff x="4572000" y="4850969"/>
                <a:chExt cx="3848100" cy="330631"/>
              </a:xfrm>
            </p:grpSpPr>
            <p:cxnSp>
              <p:nvCxnSpPr>
                <p:cNvPr id="44" name="Straight Connector 21"/>
                <p:cNvCxnSpPr/>
                <p:nvPr/>
              </p:nvCxnSpPr>
              <p:spPr>
                <a:xfrm>
                  <a:off x="4572000" y="5029200"/>
                  <a:ext cx="3848100"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23"/>
                <p:cNvCxnSpPr/>
                <p:nvPr/>
              </p:nvCxnSpPr>
              <p:spPr>
                <a:xfrm>
                  <a:off x="4572000" y="4876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5"/>
                <p:cNvCxnSpPr/>
                <p:nvPr/>
              </p:nvCxnSpPr>
              <p:spPr>
                <a:xfrm>
                  <a:off x="4737315"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26"/>
                <p:cNvCxnSpPr/>
                <p:nvPr/>
              </p:nvCxnSpPr>
              <p:spPr>
                <a:xfrm>
                  <a:off x="4881966"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27"/>
                <p:cNvCxnSpPr/>
                <p:nvPr/>
              </p:nvCxnSpPr>
              <p:spPr>
                <a:xfrm>
                  <a:off x="5042115"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28"/>
                <p:cNvCxnSpPr/>
                <p:nvPr/>
              </p:nvCxnSpPr>
              <p:spPr>
                <a:xfrm>
                  <a:off x="5191932" y="4876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29"/>
                <p:cNvCxnSpPr/>
                <p:nvPr/>
              </p:nvCxnSpPr>
              <p:spPr>
                <a:xfrm>
                  <a:off x="5357247"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30"/>
                <p:cNvCxnSpPr/>
                <p:nvPr/>
              </p:nvCxnSpPr>
              <p:spPr>
                <a:xfrm>
                  <a:off x="5501898"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31"/>
                <p:cNvCxnSpPr/>
                <p:nvPr/>
              </p:nvCxnSpPr>
              <p:spPr>
                <a:xfrm>
                  <a:off x="5662047" y="4953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32"/>
                <p:cNvCxnSpPr/>
                <p:nvPr/>
              </p:nvCxnSpPr>
              <p:spPr>
                <a:xfrm>
                  <a:off x="5791200" y="4866468"/>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33"/>
                <p:cNvCxnSpPr/>
                <p:nvPr/>
              </p:nvCxnSpPr>
              <p:spPr>
                <a:xfrm>
                  <a:off x="5956515" y="4942668"/>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34"/>
                <p:cNvCxnSpPr/>
                <p:nvPr/>
              </p:nvCxnSpPr>
              <p:spPr>
                <a:xfrm>
                  <a:off x="6101166" y="4942668"/>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35"/>
                <p:cNvCxnSpPr/>
                <p:nvPr/>
              </p:nvCxnSpPr>
              <p:spPr>
                <a:xfrm>
                  <a:off x="6261315" y="4942668"/>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36"/>
                <p:cNvCxnSpPr/>
                <p:nvPr/>
              </p:nvCxnSpPr>
              <p:spPr>
                <a:xfrm>
                  <a:off x="6400800" y="4850969"/>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37"/>
                <p:cNvCxnSpPr/>
                <p:nvPr/>
              </p:nvCxnSpPr>
              <p:spPr>
                <a:xfrm>
                  <a:off x="6566115"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38"/>
                <p:cNvCxnSpPr/>
                <p:nvPr/>
              </p:nvCxnSpPr>
              <p:spPr>
                <a:xfrm>
                  <a:off x="6710766"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39"/>
                <p:cNvCxnSpPr/>
                <p:nvPr/>
              </p:nvCxnSpPr>
              <p:spPr>
                <a:xfrm>
                  <a:off x="6870915"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40"/>
                <p:cNvCxnSpPr/>
                <p:nvPr/>
              </p:nvCxnSpPr>
              <p:spPr>
                <a:xfrm>
                  <a:off x="7053666" y="4850969"/>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41"/>
                <p:cNvCxnSpPr/>
                <p:nvPr/>
              </p:nvCxnSpPr>
              <p:spPr>
                <a:xfrm>
                  <a:off x="7218981"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42"/>
                <p:cNvCxnSpPr/>
                <p:nvPr/>
              </p:nvCxnSpPr>
              <p:spPr>
                <a:xfrm>
                  <a:off x="7363632"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43"/>
                <p:cNvCxnSpPr/>
                <p:nvPr/>
              </p:nvCxnSpPr>
              <p:spPr>
                <a:xfrm>
                  <a:off x="7523781" y="4927169"/>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44"/>
                <p:cNvCxnSpPr/>
                <p:nvPr/>
              </p:nvCxnSpPr>
              <p:spPr>
                <a:xfrm>
                  <a:off x="7696200" y="4866468"/>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45"/>
                <p:cNvCxnSpPr/>
                <p:nvPr/>
              </p:nvCxnSpPr>
              <p:spPr>
                <a:xfrm>
                  <a:off x="7861515" y="4942668"/>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46"/>
                <p:cNvCxnSpPr/>
                <p:nvPr/>
              </p:nvCxnSpPr>
              <p:spPr>
                <a:xfrm>
                  <a:off x="8006166" y="4942668"/>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47"/>
                <p:cNvCxnSpPr/>
                <p:nvPr/>
              </p:nvCxnSpPr>
              <p:spPr>
                <a:xfrm>
                  <a:off x="8166315" y="4942668"/>
                  <a:ext cx="0" cy="152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9"/>
              <p:cNvSpPr txBox="1"/>
              <p:nvPr/>
            </p:nvSpPr>
            <p:spPr>
              <a:xfrm>
                <a:off x="584738" y="5208352"/>
                <a:ext cx="723254" cy="276999"/>
              </a:xfrm>
              <a:prstGeom prst="rect">
                <a:avLst/>
              </a:prstGeom>
              <a:noFill/>
            </p:spPr>
            <p:txBody>
              <a:bodyPr wrap="square" rtlCol="0">
                <a:spAutoFit/>
              </a:bodyPr>
              <a:lstStyle/>
              <a:p>
                <a:r>
                  <a:rPr lang="en-US" sz="1200" dirty="0" smtClean="0">
                    <a:solidFill>
                      <a:srgbClr val="1F497D">
                        <a:lumMod val="60000"/>
                        <a:lumOff val="40000"/>
                      </a:srgbClr>
                    </a:solidFill>
                  </a:rPr>
                  <a:t>200 nm</a:t>
                </a:r>
                <a:endParaRPr lang="en-US" sz="1200" dirty="0">
                  <a:solidFill>
                    <a:srgbClr val="1F497D">
                      <a:lumMod val="60000"/>
                      <a:lumOff val="40000"/>
                    </a:srgbClr>
                  </a:solidFill>
                </a:endParaRPr>
              </a:p>
            </p:txBody>
          </p:sp>
          <p:sp>
            <p:nvSpPr>
              <p:cNvPr id="42" name="TextBox 50"/>
              <p:cNvSpPr txBox="1"/>
              <p:nvPr/>
            </p:nvSpPr>
            <p:spPr>
              <a:xfrm>
                <a:off x="1980877" y="5208353"/>
                <a:ext cx="698715" cy="276999"/>
              </a:xfrm>
              <a:prstGeom prst="rect">
                <a:avLst/>
              </a:prstGeom>
              <a:noFill/>
            </p:spPr>
            <p:txBody>
              <a:bodyPr wrap="square" rtlCol="0">
                <a:spAutoFit/>
              </a:bodyPr>
              <a:lstStyle/>
              <a:p>
                <a:r>
                  <a:rPr lang="en-US" sz="1200" dirty="0" smtClean="0">
                    <a:solidFill>
                      <a:srgbClr val="1F497D">
                        <a:lumMod val="60000"/>
                        <a:lumOff val="40000"/>
                      </a:srgbClr>
                    </a:solidFill>
                  </a:rPr>
                  <a:t>900 nm</a:t>
                </a:r>
                <a:endParaRPr lang="en-US" sz="1200" dirty="0">
                  <a:solidFill>
                    <a:srgbClr val="1F497D">
                      <a:lumMod val="60000"/>
                      <a:lumOff val="40000"/>
                    </a:srgbClr>
                  </a:solidFill>
                </a:endParaRPr>
              </a:p>
            </p:txBody>
          </p:sp>
          <p:sp>
            <p:nvSpPr>
              <p:cNvPr id="43" name="TextBox 51"/>
              <p:cNvSpPr txBox="1"/>
              <p:nvPr/>
            </p:nvSpPr>
            <p:spPr>
              <a:xfrm>
                <a:off x="4171949" y="5217394"/>
                <a:ext cx="946043" cy="276999"/>
              </a:xfrm>
              <a:prstGeom prst="rect">
                <a:avLst/>
              </a:prstGeom>
              <a:noFill/>
            </p:spPr>
            <p:txBody>
              <a:bodyPr wrap="square" rtlCol="0">
                <a:spAutoFit/>
              </a:bodyPr>
              <a:lstStyle/>
              <a:p>
                <a:r>
                  <a:rPr lang="en-US" sz="1200" dirty="0" smtClean="0">
                    <a:solidFill>
                      <a:srgbClr val="1F497D">
                        <a:lumMod val="60000"/>
                        <a:lumOff val="40000"/>
                      </a:srgbClr>
                    </a:solidFill>
                  </a:rPr>
                  <a:t>1600 nm</a:t>
                </a:r>
                <a:endParaRPr lang="en-US" sz="1200" dirty="0">
                  <a:solidFill>
                    <a:srgbClr val="1F497D">
                      <a:lumMod val="60000"/>
                      <a:lumOff val="40000"/>
                    </a:srgbClr>
                  </a:solidFill>
                </a:endParaRPr>
              </a:p>
            </p:txBody>
          </p:sp>
        </p:grpSp>
        <p:grpSp>
          <p:nvGrpSpPr>
            <p:cNvPr id="15" name="Group 18"/>
            <p:cNvGrpSpPr/>
            <p:nvPr/>
          </p:nvGrpSpPr>
          <p:grpSpPr>
            <a:xfrm>
              <a:off x="472706" y="532731"/>
              <a:ext cx="4404095" cy="5193728"/>
              <a:chOff x="472706" y="1016552"/>
              <a:chExt cx="4404095" cy="5193728"/>
            </a:xfrm>
          </p:grpSpPr>
          <p:sp>
            <p:nvSpPr>
              <p:cNvPr id="21" name="TextBox 8"/>
              <p:cNvSpPr txBox="1"/>
              <p:nvPr/>
            </p:nvSpPr>
            <p:spPr>
              <a:xfrm>
                <a:off x="545992" y="2922353"/>
                <a:ext cx="1434885" cy="328792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25400">
                <a:solidFill>
                  <a:schemeClr val="accent1"/>
                </a:solidFill>
              </a:ln>
            </p:spPr>
            <p:txBody>
              <a:bodyPr wrap="square" rtlCol="0">
                <a:spAutoFit/>
              </a:bodyPr>
              <a:lstStyle/>
              <a:p>
                <a:pPr algn="ctr"/>
                <a:endParaRPr lang="en-US" dirty="0" smtClean="0">
                  <a:solidFill>
                    <a:prstClr val="black"/>
                  </a:solidFill>
                </a:endParaRPr>
              </a:p>
              <a:p>
                <a:pPr algn="ctr"/>
                <a:endParaRPr lang="en-US" dirty="0">
                  <a:solidFill>
                    <a:prstClr val="black"/>
                  </a:solidFill>
                </a:endParaRPr>
              </a:p>
              <a:p>
                <a:pPr algn="ctr"/>
                <a:endParaRPr lang="en-US" dirty="0">
                  <a:solidFill>
                    <a:prstClr val="black"/>
                  </a:solidFill>
                </a:endParaRPr>
              </a:p>
              <a:p>
                <a:pPr algn="ctr"/>
                <a:endParaRPr lang="en-US" dirty="0" smtClean="0">
                  <a:solidFill>
                    <a:prstClr val="black"/>
                  </a:solidFill>
                </a:endParaRPr>
              </a:p>
              <a:p>
                <a:pPr algn="ctr"/>
                <a:r>
                  <a:rPr lang="en-US" dirty="0" smtClean="0">
                    <a:solidFill>
                      <a:prstClr val="black"/>
                    </a:solidFill>
                  </a:rPr>
                  <a:t>        </a:t>
                </a:r>
              </a:p>
              <a:p>
                <a:pPr algn="ctr"/>
                <a:endParaRPr lang="en-US" dirty="0">
                  <a:solidFill>
                    <a:prstClr val="black"/>
                  </a:solidFill>
                </a:endParaRPr>
              </a:p>
              <a:p>
                <a:pPr algn="ctr"/>
                <a:endParaRPr lang="en-US" dirty="0" smtClean="0">
                  <a:solidFill>
                    <a:prstClr val="black"/>
                  </a:solidFill>
                </a:endParaRPr>
              </a:p>
              <a:p>
                <a:pPr algn="ctr"/>
                <a:endParaRPr lang="en-US" dirty="0" smtClean="0">
                  <a:solidFill>
                    <a:prstClr val="black"/>
                  </a:solidFill>
                </a:endParaRPr>
              </a:p>
              <a:p>
                <a:pPr algn="ctr"/>
                <a:endParaRPr lang="en-US" dirty="0">
                  <a:solidFill>
                    <a:prstClr val="black"/>
                  </a:solidFill>
                </a:endParaRPr>
              </a:p>
              <a:p>
                <a:pPr algn="ctr"/>
                <a:endParaRPr lang="en-US" dirty="0">
                  <a:solidFill>
                    <a:prstClr val="black"/>
                  </a:solidFill>
                </a:endParaRPr>
              </a:p>
            </p:txBody>
          </p:sp>
          <p:sp>
            <p:nvSpPr>
              <p:cNvPr id="22" name="Rectangle 70"/>
              <p:cNvSpPr/>
              <p:nvPr/>
            </p:nvSpPr>
            <p:spPr>
              <a:xfrm>
                <a:off x="1856891" y="2922352"/>
                <a:ext cx="3019910" cy="328792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24" name="TextBox 5"/>
              <p:cNvSpPr txBox="1"/>
              <p:nvPr/>
            </p:nvSpPr>
            <p:spPr>
              <a:xfrm>
                <a:off x="539534" y="2040963"/>
                <a:ext cx="1447800" cy="318187"/>
              </a:xfrm>
              <a:prstGeom prst="rect">
                <a:avLst/>
              </a:prstGeom>
              <a:solidFill>
                <a:schemeClr val="bg2">
                  <a:lumMod val="90000"/>
                </a:schemeClr>
              </a:solidFill>
              <a:ln w="25400">
                <a:solidFill>
                  <a:schemeClr val="accent1"/>
                </a:solidFill>
              </a:ln>
            </p:spPr>
            <p:txBody>
              <a:bodyPr wrap="square" rtlCol="0" anchor="ctr" anchorCtr="1">
                <a:spAutoFit/>
              </a:bodyPr>
              <a:lstStyle/>
              <a:p>
                <a:pPr algn="ctr"/>
                <a:r>
                  <a:rPr lang="en-US" sz="1200" dirty="0" smtClean="0">
                    <a:solidFill>
                      <a:prstClr val="black"/>
                    </a:solidFill>
                  </a:rPr>
                  <a:t>Trap detector</a:t>
                </a:r>
                <a:endParaRPr lang="en-US" sz="1200" dirty="0">
                  <a:solidFill>
                    <a:prstClr val="black"/>
                  </a:solidFill>
                </a:endParaRPr>
              </a:p>
            </p:txBody>
          </p:sp>
          <p:sp>
            <p:nvSpPr>
              <p:cNvPr id="25" name="TextBox 6"/>
              <p:cNvSpPr txBox="1"/>
              <p:nvPr/>
            </p:nvSpPr>
            <p:spPr>
              <a:xfrm>
                <a:off x="850791" y="3379553"/>
                <a:ext cx="1130086" cy="300509"/>
              </a:xfrm>
              <a:prstGeom prst="rect">
                <a:avLst/>
              </a:prstGeom>
              <a:solidFill>
                <a:schemeClr val="bg2">
                  <a:lumMod val="90000"/>
                </a:schemeClr>
              </a:solidFill>
              <a:ln w="25400">
                <a:solidFill>
                  <a:schemeClr val="accent1"/>
                </a:solidFill>
              </a:ln>
            </p:spPr>
            <p:txBody>
              <a:bodyPr wrap="square" rtlCol="0">
                <a:spAutoFit/>
              </a:bodyPr>
              <a:lstStyle/>
              <a:p>
                <a:pPr algn="ctr"/>
                <a:r>
                  <a:rPr lang="en-US" sz="1100" dirty="0" smtClean="0">
                    <a:solidFill>
                      <a:prstClr val="black"/>
                    </a:solidFill>
                  </a:rPr>
                  <a:t>Si detector</a:t>
                </a:r>
                <a:endParaRPr lang="en-US" sz="1100" dirty="0">
                  <a:solidFill>
                    <a:prstClr val="black"/>
                  </a:solidFill>
                </a:endParaRPr>
              </a:p>
            </p:txBody>
          </p:sp>
          <p:sp>
            <p:nvSpPr>
              <p:cNvPr id="26" name="Down Arrow 65"/>
              <p:cNvSpPr/>
              <p:nvPr/>
            </p:nvSpPr>
            <p:spPr>
              <a:xfrm>
                <a:off x="2160235" y="3755344"/>
                <a:ext cx="133189" cy="1654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7"/>
              <p:cNvSpPr txBox="1"/>
              <p:nvPr/>
            </p:nvSpPr>
            <p:spPr>
              <a:xfrm>
                <a:off x="2150812" y="5416745"/>
                <a:ext cx="2564162" cy="291671"/>
              </a:xfrm>
              <a:prstGeom prst="rect">
                <a:avLst/>
              </a:prstGeom>
              <a:solidFill>
                <a:schemeClr val="bg2">
                  <a:lumMod val="90000"/>
                </a:schemeClr>
              </a:solidFill>
              <a:ln w="25400">
                <a:solidFill>
                  <a:schemeClr val="accent1"/>
                </a:solidFill>
              </a:ln>
            </p:spPr>
            <p:txBody>
              <a:bodyPr wrap="square" rtlCol="0">
                <a:spAutoFit/>
              </a:bodyPr>
              <a:lstStyle/>
              <a:p>
                <a:pPr algn="ctr"/>
                <a:r>
                  <a:rPr lang="en-US" sz="1050" dirty="0" smtClean="0">
                    <a:solidFill>
                      <a:prstClr val="black"/>
                    </a:solidFill>
                  </a:rPr>
                  <a:t>NIR standard radiometer (</a:t>
                </a:r>
                <a:r>
                  <a:rPr lang="en-US" sz="1050" dirty="0" err="1" smtClean="0">
                    <a:solidFill>
                      <a:prstClr val="black"/>
                    </a:solidFill>
                  </a:rPr>
                  <a:t>InGaAs</a:t>
                </a:r>
                <a:r>
                  <a:rPr lang="en-US" sz="1050" dirty="0" smtClean="0">
                    <a:solidFill>
                      <a:prstClr val="black"/>
                    </a:solidFill>
                  </a:rPr>
                  <a:t>/Ge)</a:t>
                </a:r>
                <a:endParaRPr lang="en-US" sz="1050" dirty="0">
                  <a:solidFill>
                    <a:prstClr val="black"/>
                  </a:solidFill>
                </a:endParaRPr>
              </a:p>
            </p:txBody>
          </p:sp>
          <p:sp>
            <p:nvSpPr>
              <p:cNvPr id="29" name="Down Arrow 13"/>
              <p:cNvSpPr/>
              <p:nvPr/>
            </p:nvSpPr>
            <p:spPr>
              <a:xfrm>
                <a:off x="472706" y="2396951"/>
                <a:ext cx="1364011" cy="525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14"/>
              <p:cNvSpPr txBox="1"/>
              <p:nvPr/>
            </p:nvSpPr>
            <p:spPr>
              <a:xfrm>
                <a:off x="2379959" y="2016034"/>
                <a:ext cx="769749" cy="353541"/>
              </a:xfrm>
              <a:prstGeom prst="rect">
                <a:avLst/>
              </a:prstGeom>
              <a:solidFill>
                <a:schemeClr val="accent1">
                  <a:lumMod val="40000"/>
                  <a:lumOff val="60000"/>
                </a:schemeClr>
              </a:solidFill>
            </p:spPr>
            <p:txBody>
              <a:bodyPr wrap="square" rtlCol="0">
                <a:spAutoFit/>
              </a:bodyPr>
              <a:lstStyle/>
              <a:p>
                <a:r>
                  <a:rPr lang="en-US" sz="1400" dirty="0" smtClean="0">
                    <a:solidFill>
                      <a:prstClr val="black"/>
                    </a:solidFill>
                  </a:rPr>
                  <a:t>0.01%</a:t>
                </a:r>
                <a:endParaRPr lang="en-US" sz="1400" dirty="0">
                  <a:solidFill>
                    <a:prstClr val="black"/>
                  </a:solidFill>
                </a:endParaRPr>
              </a:p>
            </p:txBody>
          </p:sp>
          <p:sp>
            <p:nvSpPr>
              <p:cNvPr id="31" name="TextBox 15"/>
              <p:cNvSpPr txBox="1"/>
              <p:nvPr/>
            </p:nvSpPr>
            <p:spPr>
              <a:xfrm>
                <a:off x="2374792" y="3379554"/>
                <a:ext cx="774915" cy="353541"/>
              </a:xfrm>
              <a:prstGeom prst="rect">
                <a:avLst/>
              </a:prstGeom>
              <a:solidFill>
                <a:schemeClr val="accent1">
                  <a:lumMod val="40000"/>
                  <a:lumOff val="60000"/>
                </a:schemeClr>
              </a:solidFill>
            </p:spPr>
            <p:txBody>
              <a:bodyPr wrap="square" rtlCol="0">
                <a:spAutoFit/>
              </a:bodyPr>
              <a:lstStyle>
                <a:defPPr>
                  <a:defRPr lang="en-US"/>
                </a:defPPr>
                <a:lvl1pPr>
                  <a:defRPr sz="1400"/>
                </a:lvl1pPr>
              </a:lstStyle>
              <a:p>
                <a:r>
                  <a:rPr lang="en-US" dirty="0" smtClean="0">
                    <a:solidFill>
                      <a:prstClr val="black"/>
                    </a:solidFill>
                  </a:rPr>
                  <a:t>0.2</a:t>
                </a:r>
                <a:r>
                  <a:rPr lang="cs-CZ" dirty="0" smtClean="0">
                    <a:solidFill>
                      <a:prstClr val="black"/>
                    </a:solidFill>
                  </a:rPr>
                  <a:t>0 </a:t>
                </a:r>
                <a:r>
                  <a:rPr lang="en-US" dirty="0" smtClean="0">
                    <a:solidFill>
                      <a:prstClr val="black"/>
                    </a:solidFill>
                  </a:rPr>
                  <a:t>%</a:t>
                </a:r>
                <a:endParaRPr lang="en-US" dirty="0">
                  <a:solidFill>
                    <a:prstClr val="black"/>
                  </a:solidFill>
                </a:endParaRPr>
              </a:p>
            </p:txBody>
          </p:sp>
          <p:sp>
            <p:nvSpPr>
              <p:cNvPr id="32" name="Down Arrow 55"/>
              <p:cNvSpPr/>
              <p:nvPr/>
            </p:nvSpPr>
            <p:spPr>
              <a:xfrm>
                <a:off x="2165403" y="3748886"/>
                <a:ext cx="133189" cy="682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61"/>
              <p:cNvSpPr txBox="1"/>
              <p:nvPr/>
            </p:nvSpPr>
            <p:spPr>
              <a:xfrm>
                <a:off x="1878846" y="1563835"/>
                <a:ext cx="1791991" cy="300509"/>
              </a:xfrm>
              <a:prstGeom prst="rect">
                <a:avLst/>
              </a:prstGeom>
              <a:noFill/>
            </p:spPr>
            <p:txBody>
              <a:bodyPr wrap="square" rtlCol="0">
                <a:spAutoFit/>
              </a:bodyPr>
              <a:lstStyle/>
              <a:p>
                <a:r>
                  <a:rPr lang="cs-CZ" sz="1100" i="1" dirty="0" smtClean="0">
                    <a:solidFill>
                      <a:prstClr val="black"/>
                    </a:solidFill>
                  </a:rPr>
                  <a:t>n</a:t>
                </a:r>
                <a:r>
                  <a:rPr lang="en-US" sz="1100" dirty="0" smtClean="0">
                    <a:solidFill>
                      <a:prstClr val="black"/>
                    </a:solidFill>
                  </a:rPr>
                  <a:t> </a:t>
                </a:r>
                <a:r>
                  <a:rPr lang="cs-CZ" sz="1100" dirty="0" smtClean="0">
                    <a:solidFill>
                      <a:prstClr val="black"/>
                    </a:solidFill>
                  </a:rPr>
                  <a:t>..</a:t>
                </a:r>
                <a:r>
                  <a:rPr lang="en-US" sz="1100" dirty="0" smtClean="0">
                    <a:solidFill>
                      <a:prstClr val="black"/>
                    </a:solidFill>
                  </a:rPr>
                  <a:t>laser lines</a:t>
                </a:r>
                <a:endParaRPr lang="en-US" sz="1100" dirty="0">
                  <a:solidFill>
                    <a:prstClr val="black"/>
                  </a:solidFill>
                </a:endParaRPr>
              </a:p>
            </p:txBody>
          </p:sp>
          <p:sp>
            <p:nvSpPr>
              <p:cNvPr id="37" name="Right Arrow 64"/>
              <p:cNvSpPr/>
              <p:nvPr/>
            </p:nvSpPr>
            <p:spPr>
              <a:xfrm>
                <a:off x="2150812" y="4227614"/>
                <a:ext cx="2564163" cy="525857"/>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69"/>
              <p:cNvSpPr txBox="1"/>
              <p:nvPr/>
            </p:nvSpPr>
            <p:spPr>
              <a:xfrm>
                <a:off x="2226829" y="4336653"/>
                <a:ext cx="2488146" cy="300509"/>
              </a:xfrm>
              <a:prstGeom prst="rect">
                <a:avLst/>
              </a:prstGeom>
              <a:noFill/>
            </p:spPr>
            <p:txBody>
              <a:bodyPr wrap="square" rtlCol="0">
                <a:spAutoFit/>
              </a:bodyPr>
              <a:lstStyle/>
              <a:p>
                <a:r>
                  <a:rPr lang="en-US" sz="1100" dirty="0">
                    <a:solidFill>
                      <a:prstClr val="black"/>
                    </a:solidFill>
                  </a:rPr>
                  <a:t>s</a:t>
                </a:r>
                <a:r>
                  <a:rPr lang="en-US" sz="1100" dirty="0" smtClean="0">
                    <a:solidFill>
                      <a:prstClr val="black"/>
                    </a:solidFill>
                  </a:rPr>
                  <a:t>pectrally independent (pyro)</a:t>
                </a:r>
                <a:endParaRPr lang="en-US" sz="1100" dirty="0">
                  <a:solidFill>
                    <a:prstClr val="black"/>
                  </a:solidFill>
                </a:endParaRPr>
              </a:p>
            </p:txBody>
          </p:sp>
          <p:sp>
            <p:nvSpPr>
              <p:cNvPr id="39" name="TextBox 71"/>
              <p:cNvSpPr txBox="1"/>
              <p:nvPr/>
            </p:nvSpPr>
            <p:spPr>
              <a:xfrm>
                <a:off x="2420172" y="5013093"/>
                <a:ext cx="779515" cy="353541"/>
              </a:xfrm>
              <a:prstGeom prst="rect">
                <a:avLst/>
              </a:prstGeom>
              <a:solidFill>
                <a:schemeClr val="accent1">
                  <a:lumMod val="40000"/>
                  <a:lumOff val="60000"/>
                </a:schemeClr>
              </a:solidFill>
            </p:spPr>
            <p:txBody>
              <a:bodyPr wrap="square" rtlCol="0">
                <a:spAutoFit/>
              </a:bodyPr>
              <a:lstStyle>
                <a:defPPr>
                  <a:defRPr lang="en-US"/>
                </a:defPPr>
                <a:lvl1pPr>
                  <a:defRPr sz="1400"/>
                </a:lvl1pPr>
              </a:lstStyle>
              <a:p>
                <a:r>
                  <a:rPr lang="en-US" dirty="0">
                    <a:solidFill>
                      <a:prstClr val="black"/>
                    </a:solidFill>
                  </a:rPr>
                  <a:t>0.5</a:t>
                </a:r>
                <a:r>
                  <a:rPr lang="cs-CZ" dirty="0">
                    <a:solidFill>
                      <a:prstClr val="black"/>
                    </a:solidFill>
                  </a:rPr>
                  <a:t>0 </a:t>
                </a:r>
                <a:r>
                  <a:rPr lang="en-US" dirty="0">
                    <a:solidFill>
                      <a:prstClr val="black"/>
                    </a:solidFill>
                  </a:rPr>
                  <a:t>%</a:t>
                </a:r>
              </a:p>
            </p:txBody>
          </p:sp>
          <p:sp>
            <p:nvSpPr>
              <p:cNvPr id="70" name="Down Arrow 12"/>
              <p:cNvSpPr/>
              <p:nvPr/>
            </p:nvSpPr>
            <p:spPr>
              <a:xfrm>
                <a:off x="796955" y="1435634"/>
                <a:ext cx="152400" cy="55691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Down Arrow 58"/>
              <p:cNvSpPr/>
              <p:nvPr/>
            </p:nvSpPr>
            <p:spPr>
              <a:xfrm>
                <a:off x="1020389" y="1435634"/>
                <a:ext cx="162732" cy="55691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Down Arrow 59"/>
              <p:cNvSpPr/>
              <p:nvPr/>
            </p:nvSpPr>
            <p:spPr>
              <a:xfrm>
                <a:off x="1216377" y="1440801"/>
                <a:ext cx="152400" cy="55174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Down Arrow 60"/>
              <p:cNvSpPr/>
              <p:nvPr/>
            </p:nvSpPr>
            <p:spPr>
              <a:xfrm>
                <a:off x="1416887" y="1440801"/>
                <a:ext cx="152400" cy="55174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3"/>
              <p:cNvSpPr txBox="1"/>
              <p:nvPr/>
            </p:nvSpPr>
            <p:spPr>
              <a:xfrm>
                <a:off x="584738" y="1016552"/>
                <a:ext cx="1534010" cy="424249"/>
              </a:xfrm>
              <a:prstGeom prst="rect">
                <a:avLst/>
              </a:prstGeom>
              <a:solidFill>
                <a:schemeClr val="bg2">
                  <a:lumMod val="90000"/>
                </a:schemeClr>
              </a:solidFill>
              <a:ln w="25400">
                <a:solidFill>
                  <a:schemeClr val="accent1"/>
                </a:solidFill>
              </a:ln>
            </p:spPr>
            <p:txBody>
              <a:bodyPr wrap="square" rtlCol="0">
                <a:spAutoFit/>
              </a:bodyPr>
              <a:lstStyle/>
              <a:p>
                <a:pPr algn="ctr"/>
                <a:r>
                  <a:rPr lang="en-US" dirty="0" smtClean="0">
                    <a:solidFill>
                      <a:prstClr val="black"/>
                    </a:solidFill>
                  </a:rPr>
                  <a:t>CR</a:t>
                </a:r>
                <a:endParaRPr lang="en-US" dirty="0">
                  <a:solidFill>
                    <a:prstClr val="black"/>
                  </a:solidFill>
                </a:endParaRPr>
              </a:p>
            </p:txBody>
          </p:sp>
          <p:sp>
            <p:nvSpPr>
              <p:cNvPr id="75" name="Down Arrow 12"/>
              <p:cNvSpPr/>
              <p:nvPr/>
            </p:nvSpPr>
            <p:spPr>
              <a:xfrm>
                <a:off x="585468" y="1459122"/>
                <a:ext cx="152400" cy="55691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Down Arrow 58"/>
              <p:cNvSpPr/>
              <p:nvPr/>
            </p:nvSpPr>
            <p:spPr>
              <a:xfrm>
                <a:off x="808902" y="1459122"/>
                <a:ext cx="162732" cy="55691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Down Arrow 59"/>
              <p:cNvSpPr/>
              <p:nvPr/>
            </p:nvSpPr>
            <p:spPr>
              <a:xfrm>
                <a:off x="1004890" y="1464288"/>
                <a:ext cx="152400" cy="55174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Down Arrow 60"/>
              <p:cNvSpPr/>
              <p:nvPr/>
            </p:nvSpPr>
            <p:spPr>
              <a:xfrm>
                <a:off x="1205400" y="1464288"/>
                <a:ext cx="152400" cy="55174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7" name="Bent-Up Arrow 19"/>
            <p:cNvSpPr/>
            <p:nvPr/>
          </p:nvSpPr>
          <p:spPr>
            <a:xfrm rot="16200000" flipH="1" flipV="1">
              <a:off x="6168047" y="4946114"/>
              <a:ext cx="781854" cy="1931758"/>
            </a:xfrm>
            <a:prstGeom prst="bentUpArrow">
              <a:avLst>
                <a:gd name="adj1" fmla="val 25000"/>
                <a:gd name="adj2" fmla="val 21183"/>
                <a:gd name="adj3" fmla="val 391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20"/>
            <p:cNvSpPr/>
            <p:nvPr/>
          </p:nvSpPr>
          <p:spPr>
            <a:xfrm>
              <a:off x="8509037" y="1650559"/>
              <a:ext cx="380999" cy="4094807"/>
            </a:xfrm>
            <a:prstGeom prst="downArrow">
              <a:avLst>
                <a:gd name="adj1" fmla="val 50000"/>
                <a:gd name="adj2" fmla="val 46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980" y="5934633"/>
              <a:ext cx="1486323" cy="1031228"/>
            </a:xfrm>
            <a:prstGeom prst="rect">
              <a:avLst/>
            </a:prstGeom>
          </p:spPr>
        </p:pic>
      </p:grpSp>
      <p:pic>
        <p:nvPicPr>
          <p:cNvPr id="80"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2613" y="669909"/>
            <a:ext cx="1350742" cy="900935"/>
          </a:xfrm>
          <a:prstGeom prst="rect">
            <a:avLst/>
          </a:prstGeom>
        </p:spPr>
      </p:pic>
      <p:pic>
        <p:nvPicPr>
          <p:cNvPr id="83"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144" y="692809"/>
            <a:ext cx="359376" cy="479168"/>
          </a:xfrm>
          <a:prstGeom prst="rect">
            <a:avLst/>
          </a:prstGeom>
        </p:spPr>
      </p:pic>
      <p:pic>
        <p:nvPicPr>
          <p:cNvPr id="8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6305" y="1635531"/>
            <a:ext cx="887305" cy="4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Obrázek 1" descr="IMG_988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1810" y="4800600"/>
            <a:ext cx="687390" cy="575163"/>
          </a:xfrm>
          <a:prstGeom prst="rect">
            <a:avLst/>
          </a:prstGeom>
          <a:noFill/>
          <a:ln>
            <a:noFill/>
          </a:ln>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9686" y="3852267"/>
            <a:ext cx="1984941" cy="106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Obrázek 1" descr="IMG_0099"/>
          <p:cNvPicPr/>
          <p:nvPr/>
        </p:nvPicPr>
        <p:blipFill>
          <a:blip r:embed="rId9" cstate="print">
            <a:extLst>
              <a:ext uri="{28A0092B-C50C-407E-A947-70E740481C1C}">
                <a14:useLocalDpi xmlns:a14="http://schemas.microsoft.com/office/drawing/2010/main" val="0"/>
              </a:ext>
            </a:extLst>
          </a:blip>
          <a:srcRect l="21515" t="12976" r="25436" b="25726"/>
          <a:stretch>
            <a:fillRect/>
          </a:stretch>
        </p:blipFill>
        <p:spPr bwMode="auto">
          <a:xfrm>
            <a:off x="3757864" y="3296204"/>
            <a:ext cx="764345" cy="649072"/>
          </a:xfrm>
          <a:prstGeom prst="rect">
            <a:avLst/>
          </a:prstGeom>
          <a:noFill/>
          <a:ln>
            <a:noFill/>
          </a:ln>
        </p:spPr>
      </p:pic>
      <p:pic>
        <p:nvPicPr>
          <p:cNvPr id="20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2209" y="2453483"/>
            <a:ext cx="1901860" cy="107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71"/>
          <p:cNvSpPr txBox="1"/>
          <p:nvPr/>
        </p:nvSpPr>
        <p:spPr>
          <a:xfrm>
            <a:off x="5435231" y="5468267"/>
            <a:ext cx="686668" cy="307777"/>
          </a:xfrm>
          <a:prstGeom prst="rect">
            <a:avLst/>
          </a:prstGeom>
          <a:solidFill>
            <a:schemeClr val="accent1">
              <a:lumMod val="40000"/>
              <a:lumOff val="60000"/>
            </a:schemeClr>
          </a:solidFill>
        </p:spPr>
        <p:txBody>
          <a:bodyPr wrap="square" rtlCol="0">
            <a:spAutoFit/>
          </a:bodyPr>
          <a:lstStyle>
            <a:defPPr>
              <a:defRPr lang="en-US"/>
            </a:defPPr>
            <a:lvl1pPr>
              <a:defRPr sz="1400"/>
            </a:lvl1pPr>
          </a:lstStyle>
          <a:p>
            <a:r>
              <a:rPr lang="en-US" dirty="0" smtClean="0">
                <a:solidFill>
                  <a:prstClr val="black"/>
                </a:solidFill>
              </a:rPr>
              <a:t>0.</a:t>
            </a:r>
            <a:r>
              <a:rPr lang="cs-CZ" dirty="0" smtClean="0">
                <a:solidFill>
                  <a:prstClr val="black"/>
                </a:solidFill>
              </a:rPr>
              <a:t>90 </a:t>
            </a:r>
            <a:r>
              <a:rPr lang="en-US" dirty="0">
                <a:solidFill>
                  <a:prstClr val="black"/>
                </a:solidFill>
              </a:rPr>
              <a:t>%</a:t>
            </a:r>
          </a:p>
        </p:txBody>
      </p:sp>
      <p:pic>
        <p:nvPicPr>
          <p:cNvPr id="2048" name="Obrázek 20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8763" y="932393"/>
            <a:ext cx="1949266" cy="1096462"/>
          </a:xfrm>
          <a:prstGeom prst="rect">
            <a:avLst/>
          </a:prstGeom>
        </p:spPr>
      </p:pic>
      <p:cxnSp>
        <p:nvCxnSpPr>
          <p:cNvPr id="2052" name="Přímá spojnice 2051"/>
          <p:cNvCxnSpPr/>
          <p:nvPr/>
        </p:nvCxnSpPr>
        <p:spPr>
          <a:xfrm>
            <a:off x="6681588" y="692809"/>
            <a:ext cx="76519" cy="4985579"/>
          </a:xfrm>
          <a:prstGeom prst="line">
            <a:avLst/>
          </a:prstGeom>
        </p:spPr>
        <p:style>
          <a:lnRef idx="1">
            <a:schemeClr val="accent1"/>
          </a:lnRef>
          <a:fillRef idx="0">
            <a:schemeClr val="accent1"/>
          </a:fillRef>
          <a:effectRef idx="0">
            <a:schemeClr val="accent1"/>
          </a:effectRef>
          <a:fontRef idx="minor">
            <a:schemeClr val="tx1"/>
          </a:fontRef>
        </p:style>
      </p:cxnSp>
      <p:sp>
        <p:nvSpPr>
          <p:cNvPr id="98" name="TextBox 71"/>
          <p:cNvSpPr txBox="1"/>
          <p:nvPr/>
        </p:nvSpPr>
        <p:spPr>
          <a:xfrm>
            <a:off x="6834627" y="2743374"/>
            <a:ext cx="1786625" cy="907941"/>
          </a:xfrm>
          <a:prstGeom prst="rect">
            <a:avLst/>
          </a:prstGeom>
          <a:solidFill>
            <a:schemeClr val="accent1">
              <a:lumMod val="40000"/>
              <a:lumOff val="60000"/>
            </a:schemeClr>
          </a:solidFill>
        </p:spPr>
        <p:txBody>
          <a:bodyPr wrap="square" rtlCol="0">
            <a:spAutoFit/>
          </a:bodyPr>
          <a:lstStyle>
            <a:defPPr>
              <a:defRPr lang="en-US"/>
            </a:defPPr>
            <a:lvl1pPr>
              <a:defRPr sz="1400"/>
            </a:lvl1pPr>
          </a:lstStyle>
          <a:p>
            <a:pPr algn="ctr"/>
            <a:r>
              <a:rPr lang="cs-CZ" sz="1050" dirty="0" smtClean="0">
                <a:solidFill>
                  <a:prstClr val="black"/>
                </a:solidFill>
              </a:rPr>
              <a:t>Direct </a:t>
            </a:r>
            <a:r>
              <a:rPr lang="cs-CZ" sz="1050" dirty="0" err="1" smtClean="0">
                <a:solidFill>
                  <a:prstClr val="black"/>
                </a:solidFill>
              </a:rPr>
              <a:t>comparison</a:t>
            </a:r>
            <a:r>
              <a:rPr lang="cs-CZ" sz="1050" dirty="0" smtClean="0">
                <a:solidFill>
                  <a:prstClr val="black"/>
                </a:solidFill>
              </a:rPr>
              <a:t> </a:t>
            </a:r>
            <a:r>
              <a:rPr lang="cs-CZ" sz="1050" dirty="0" err="1" smtClean="0">
                <a:solidFill>
                  <a:prstClr val="black"/>
                </a:solidFill>
              </a:rPr>
              <a:t>with</a:t>
            </a:r>
            <a:r>
              <a:rPr lang="cs-CZ" sz="1050" dirty="0" smtClean="0">
                <a:solidFill>
                  <a:prstClr val="black"/>
                </a:solidFill>
              </a:rPr>
              <a:t> </a:t>
            </a:r>
            <a:r>
              <a:rPr lang="cs-CZ" sz="1050" dirty="0" err="1" smtClean="0">
                <a:solidFill>
                  <a:prstClr val="black"/>
                </a:solidFill>
              </a:rPr>
              <a:t>thi</a:t>
            </a:r>
            <a:r>
              <a:rPr lang="cs-CZ" sz="1050" dirty="0" smtClean="0">
                <a:solidFill>
                  <a:prstClr val="black"/>
                </a:solidFill>
              </a:rPr>
              <a:t> </a:t>
            </a:r>
            <a:r>
              <a:rPr lang="cs-CZ" sz="1050" dirty="0" err="1" smtClean="0">
                <a:solidFill>
                  <a:prstClr val="black"/>
                </a:solidFill>
              </a:rPr>
              <a:t>fibre</a:t>
            </a:r>
            <a:r>
              <a:rPr lang="cs-CZ" sz="1050" dirty="0" smtClean="0">
                <a:solidFill>
                  <a:prstClr val="black"/>
                </a:solidFill>
              </a:rPr>
              <a:t> </a:t>
            </a:r>
            <a:r>
              <a:rPr lang="cs-CZ" sz="1050" dirty="0" err="1" smtClean="0">
                <a:solidFill>
                  <a:prstClr val="black"/>
                </a:solidFill>
              </a:rPr>
              <a:t>coubled</a:t>
            </a:r>
            <a:r>
              <a:rPr lang="cs-CZ" sz="1050" dirty="0" smtClean="0">
                <a:solidFill>
                  <a:prstClr val="black"/>
                </a:solidFill>
              </a:rPr>
              <a:t> </a:t>
            </a:r>
            <a:r>
              <a:rPr lang="cs-CZ" sz="1050" dirty="0" err="1" smtClean="0">
                <a:solidFill>
                  <a:prstClr val="black"/>
                </a:solidFill>
              </a:rPr>
              <a:t>absolute</a:t>
            </a:r>
            <a:r>
              <a:rPr lang="cs-CZ" sz="1050" dirty="0" smtClean="0">
                <a:solidFill>
                  <a:prstClr val="black"/>
                </a:solidFill>
              </a:rPr>
              <a:t> standard</a:t>
            </a:r>
          </a:p>
          <a:p>
            <a:pPr algn="ctr"/>
            <a:endParaRPr lang="cs-CZ" sz="1050" dirty="0">
              <a:solidFill>
                <a:prstClr val="black"/>
              </a:solidFill>
            </a:endParaRPr>
          </a:p>
          <a:p>
            <a:pPr algn="ctr"/>
            <a:r>
              <a:rPr lang="en-US" sz="1100" dirty="0" smtClean="0">
                <a:solidFill>
                  <a:prstClr val="black"/>
                </a:solidFill>
              </a:rPr>
              <a:t>0.</a:t>
            </a:r>
            <a:r>
              <a:rPr lang="cs-CZ" sz="1100" dirty="0" smtClean="0">
                <a:solidFill>
                  <a:prstClr val="black"/>
                </a:solidFill>
              </a:rPr>
              <a:t>30  to  0,5  </a:t>
            </a:r>
            <a:r>
              <a:rPr lang="en-US" sz="1100" dirty="0" smtClean="0">
                <a:solidFill>
                  <a:prstClr val="black"/>
                </a:solidFill>
              </a:rPr>
              <a:t>%</a:t>
            </a:r>
            <a:endParaRPr lang="en-US" sz="1100" dirty="0">
              <a:solidFill>
                <a:prstClr val="black"/>
              </a:solidFill>
            </a:endParaRPr>
          </a:p>
        </p:txBody>
      </p:sp>
      <p:pic>
        <p:nvPicPr>
          <p:cNvPr id="99" name="Picture 2" descr="C:\Users\smid\AppData\Local\Microsoft\Windows\Temporary Internet Files\Content.Outlook\XEH4QS09\CMI-28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76305" y="2428883"/>
            <a:ext cx="1347050" cy="89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85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1162"/>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a:spcBef>
                <a:spcPct val="20000"/>
              </a:spcBef>
              <a:buFont typeface="Arial" panose="020B0604020202020204" pitchFamily="34" charset="0"/>
            </a:pPr>
            <a:r>
              <a:rPr lang="cs-CZ" sz="1900" b="1" dirty="0">
                <a:solidFill>
                  <a:srgbClr val="002060"/>
                </a:solidFill>
                <a:latin typeface="+mn-lt"/>
                <a:ea typeface="+mn-ea"/>
                <a:cs typeface="+mn-cs"/>
              </a:rPr>
              <a:t>T3.3  Management</a:t>
            </a:r>
          </a:p>
        </p:txBody>
      </p:sp>
      <p:graphicFrame>
        <p:nvGraphicFramePr>
          <p:cNvPr id="5" name="Objekt 4"/>
          <p:cNvGraphicFramePr>
            <a:graphicFrameLocks noChangeAspect="1"/>
          </p:cNvGraphicFramePr>
          <p:nvPr>
            <p:extLst>
              <p:ext uri="{D42A27DB-BD31-4B8C-83A1-F6EECF244321}">
                <p14:modId xmlns:p14="http://schemas.microsoft.com/office/powerpoint/2010/main" val="3305934001"/>
              </p:ext>
            </p:extLst>
          </p:nvPr>
        </p:nvGraphicFramePr>
        <p:xfrm>
          <a:off x="609600" y="1601788"/>
          <a:ext cx="7939088" cy="3105150"/>
        </p:xfrm>
        <a:graphic>
          <a:graphicData uri="http://schemas.openxmlformats.org/presentationml/2006/ole">
            <mc:AlternateContent xmlns:mc="http://schemas.openxmlformats.org/markup-compatibility/2006">
              <mc:Choice xmlns:v="urn:schemas-microsoft-com:vml" Requires="v">
                <p:oleObj spid="_x0000_s4102" name="Dokument" r:id="rId3" imgW="7115866" imgH="2790735" progId="Word.Document.12">
                  <p:embed/>
                </p:oleObj>
              </mc:Choice>
              <mc:Fallback>
                <p:oleObj name="Dokument" r:id="rId3" imgW="7115866" imgH="2790735" progId="Word.Document.12">
                  <p:embed/>
                  <p:pic>
                    <p:nvPicPr>
                      <p:cNvPr id="0" name=""/>
                      <p:cNvPicPr/>
                      <p:nvPr/>
                    </p:nvPicPr>
                    <p:blipFill>
                      <a:blip r:embed="rId4"/>
                      <a:stretch>
                        <a:fillRect/>
                      </a:stretch>
                    </p:blipFill>
                    <p:spPr>
                      <a:xfrm>
                        <a:off x="609600" y="1601788"/>
                        <a:ext cx="7939088" cy="3105150"/>
                      </a:xfrm>
                      <a:prstGeom prst="rect">
                        <a:avLst/>
                      </a:prstGeom>
                    </p:spPr>
                  </p:pic>
                </p:oleObj>
              </mc:Fallback>
            </mc:AlternateContent>
          </a:graphicData>
        </a:graphic>
      </p:graphicFrame>
      <p:sp>
        <p:nvSpPr>
          <p:cNvPr id="6" name="Obdélník 5"/>
          <p:cNvSpPr/>
          <p:nvPr/>
        </p:nvSpPr>
        <p:spPr>
          <a:xfrm>
            <a:off x="685800" y="1981200"/>
            <a:ext cx="7924800" cy="381000"/>
          </a:xfrm>
          <a:prstGeom prst="rect">
            <a:avLst/>
          </a:prstGeom>
          <a:solidFill>
            <a:schemeClr val="accent6">
              <a:lumMod val="60000"/>
              <a:lumOff val="4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7" name="Obdélník 6"/>
          <p:cNvSpPr/>
          <p:nvPr/>
        </p:nvSpPr>
        <p:spPr>
          <a:xfrm>
            <a:off x="685800" y="2362200"/>
            <a:ext cx="7924800" cy="685800"/>
          </a:xfrm>
          <a:prstGeom prst="rect">
            <a:avLst/>
          </a:prstGeom>
          <a:solidFill>
            <a:schemeClr val="accent6">
              <a:lumMod val="60000"/>
              <a:lumOff val="40000"/>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8" name="Obdélník 7"/>
          <p:cNvSpPr/>
          <p:nvPr/>
        </p:nvSpPr>
        <p:spPr>
          <a:xfrm>
            <a:off x="685800" y="3048000"/>
            <a:ext cx="7924800" cy="381000"/>
          </a:xfrm>
          <a:prstGeom prst="rect">
            <a:avLst/>
          </a:prstGeom>
          <a:solidFill>
            <a:schemeClr val="accent3">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9" name="Obdélník 8"/>
          <p:cNvSpPr/>
          <p:nvPr/>
        </p:nvSpPr>
        <p:spPr>
          <a:xfrm>
            <a:off x="157716" y="5715000"/>
            <a:ext cx="8839200" cy="1015663"/>
          </a:xfrm>
          <a:prstGeom prst="rect">
            <a:avLst/>
          </a:prstGeom>
          <a:ln>
            <a:solidFill>
              <a:schemeClr val="accent1"/>
            </a:solidFill>
          </a:ln>
        </p:spPr>
        <p:txBody>
          <a:bodyPr wrap="square">
            <a:spAutoFit/>
          </a:bodyPr>
          <a:lstStyle/>
          <a:p>
            <a:r>
              <a:rPr lang="cs-CZ" sz="1200" dirty="0" smtClean="0">
                <a:solidFill>
                  <a:srgbClr val="0070C0"/>
                </a:solidFill>
              </a:rPr>
              <a:t>A3.3.1 </a:t>
            </a:r>
            <a:r>
              <a:rPr lang="en-GB" sz="1200" dirty="0" smtClean="0">
                <a:solidFill>
                  <a:srgbClr val="0070C0"/>
                </a:solidFill>
              </a:rPr>
              <a:t>delayed </a:t>
            </a:r>
            <a:r>
              <a:rPr lang="en-GB" sz="1200" dirty="0">
                <a:solidFill>
                  <a:srgbClr val="0070C0"/>
                </a:solidFill>
              </a:rPr>
              <a:t>due to 9  months delayed procurement of a dedicated desktop </a:t>
            </a:r>
            <a:r>
              <a:rPr lang="en-GB" sz="1200" dirty="0" err="1">
                <a:solidFill>
                  <a:srgbClr val="0070C0"/>
                </a:solidFill>
              </a:rPr>
              <a:t>cryo</a:t>
            </a:r>
            <a:r>
              <a:rPr lang="en-GB" sz="1200" dirty="0">
                <a:solidFill>
                  <a:srgbClr val="0070C0"/>
                </a:solidFill>
              </a:rPr>
              <a:t> cooler in CMI partially caused by the fact that CMI requirements on temperature stability </a:t>
            </a:r>
            <a:r>
              <a:rPr lang="en-GB" sz="1200" dirty="0" smtClean="0">
                <a:solidFill>
                  <a:srgbClr val="0070C0"/>
                </a:solidFill>
              </a:rPr>
              <a:t>required </a:t>
            </a:r>
            <a:r>
              <a:rPr lang="en-GB" sz="1200" dirty="0">
                <a:solidFill>
                  <a:srgbClr val="0070C0"/>
                </a:solidFill>
              </a:rPr>
              <a:t>more iterations with the producer. </a:t>
            </a:r>
            <a:endParaRPr lang="cs-CZ" sz="1200" dirty="0" smtClean="0">
              <a:solidFill>
                <a:srgbClr val="0070C0"/>
              </a:solidFill>
            </a:endParaRPr>
          </a:p>
          <a:p>
            <a:r>
              <a:rPr lang="en-GB" sz="1200" dirty="0" smtClean="0">
                <a:solidFill>
                  <a:srgbClr val="0070C0"/>
                </a:solidFill>
              </a:rPr>
              <a:t>The </a:t>
            </a:r>
            <a:r>
              <a:rPr lang="en-GB" sz="1200" dirty="0">
                <a:solidFill>
                  <a:srgbClr val="0070C0"/>
                </a:solidFill>
              </a:rPr>
              <a:t>current month delay of A3.3.1 caused by it was partially compensated by the in-advance  works on A3.3.2 completed thanks to the experimental works done in NIST in </a:t>
            </a:r>
            <a:r>
              <a:rPr lang="en-GB" sz="1200" dirty="0" smtClean="0">
                <a:solidFill>
                  <a:srgbClr val="0070C0"/>
                </a:solidFill>
              </a:rPr>
              <a:t>collaboration</a:t>
            </a:r>
            <a:r>
              <a:rPr lang="cs-CZ" sz="1200" dirty="0" smtClean="0">
                <a:solidFill>
                  <a:srgbClr val="0070C0"/>
                </a:solidFill>
              </a:rPr>
              <a:t> (</a:t>
            </a:r>
            <a:r>
              <a:rPr lang="cs-CZ" sz="1200" dirty="0" err="1" smtClean="0">
                <a:solidFill>
                  <a:srgbClr val="0070C0"/>
                </a:solidFill>
              </a:rPr>
              <a:t>below</a:t>
            </a:r>
            <a:r>
              <a:rPr lang="cs-CZ" sz="1200" dirty="0" smtClean="0">
                <a:solidFill>
                  <a:srgbClr val="0070C0"/>
                </a:solidFill>
              </a:rPr>
              <a:t>)</a:t>
            </a:r>
            <a:r>
              <a:rPr lang="en-GB" sz="1200" dirty="0" smtClean="0">
                <a:solidFill>
                  <a:srgbClr val="0070C0"/>
                </a:solidFill>
              </a:rPr>
              <a:t>. </a:t>
            </a:r>
            <a:r>
              <a:rPr lang="en-GB" sz="1200" dirty="0">
                <a:solidFill>
                  <a:srgbClr val="0070C0"/>
                </a:solidFill>
              </a:rPr>
              <a:t>We are then confident that the functioning system will be delivered by the deadline for A3.3.3 as expected.  </a:t>
            </a:r>
            <a:endParaRPr lang="cs-CZ" sz="1200" dirty="0">
              <a:solidFill>
                <a:srgbClr val="0070C0"/>
              </a:solidFill>
            </a:endParaRPr>
          </a:p>
        </p:txBody>
      </p:sp>
    </p:spTree>
    <p:extLst>
      <p:ext uri="{BB962C8B-B14F-4D97-AF65-F5344CB8AC3E}">
        <p14:creationId xmlns:p14="http://schemas.microsoft.com/office/powerpoint/2010/main" val="3613100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8800" y="266700"/>
            <a:ext cx="5029200" cy="3048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90000"/>
          </a:bodyPr>
          <a:lstStyle/>
          <a:p>
            <a:pPr>
              <a:spcBef>
                <a:spcPct val="20000"/>
              </a:spcBef>
              <a:buFont typeface="Arial" panose="020B0604020202020204" pitchFamily="34" charset="0"/>
            </a:pPr>
            <a:r>
              <a:rPr lang="cs-CZ" sz="1900" b="1" dirty="0" smtClean="0">
                <a:solidFill>
                  <a:srgbClr val="002060"/>
                </a:solidFill>
                <a:latin typeface="+mn-lt"/>
                <a:ea typeface="+mn-ea"/>
                <a:cs typeface="+mn-cs"/>
              </a:rPr>
              <a:t>M9-M18 </a:t>
            </a:r>
            <a:r>
              <a:rPr lang="cs-CZ" sz="1900" b="1" dirty="0" err="1" smtClean="0">
                <a:solidFill>
                  <a:srgbClr val="002060"/>
                </a:solidFill>
                <a:latin typeface="+mn-lt"/>
                <a:ea typeface="+mn-ea"/>
                <a:cs typeface="+mn-cs"/>
              </a:rPr>
              <a:t>Activities</a:t>
            </a:r>
            <a:r>
              <a:rPr lang="cs-CZ" sz="1900" b="1" dirty="0" smtClean="0">
                <a:solidFill>
                  <a:srgbClr val="002060"/>
                </a:solidFill>
                <a:latin typeface="+mn-lt"/>
                <a:ea typeface="+mn-ea"/>
                <a:cs typeface="+mn-cs"/>
              </a:rPr>
              <a:t> </a:t>
            </a:r>
            <a:endParaRPr lang="cs-CZ" sz="1900" b="1" dirty="0">
              <a:solidFill>
                <a:srgbClr val="002060"/>
              </a:solidFill>
              <a:latin typeface="+mn-lt"/>
              <a:ea typeface="+mn-ea"/>
              <a:cs typeface="+mn-cs"/>
            </a:endParaRPr>
          </a:p>
        </p:txBody>
      </p:sp>
      <p:sp>
        <p:nvSpPr>
          <p:cNvPr id="3" name="Zástupný symbol pro obsah 2"/>
          <p:cNvSpPr>
            <a:spLocks noGrp="1"/>
          </p:cNvSpPr>
          <p:nvPr>
            <p:ph idx="1"/>
          </p:nvPr>
        </p:nvSpPr>
        <p:spPr>
          <a:xfrm>
            <a:off x="304800" y="1676400"/>
            <a:ext cx="3810000" cy="2438400"/>
          </a:xfrm>
        </p:spPr>
        <p:txBody>
          <a:bodyPr>
            <a:normAutofit/>
          </a:bodyPr>
          <a:lstStyle/>
          <a:p>
            <a:r>
              <a:rPr lang="cs-CZ" sz="1600" dirty="0" smtClean="0"/>
              <a:t>Portable </a:t>
            </a:r>
            <a:r>
              <a:rPr lang="cs-CZ" sz="1600" dirty="0" err="1" smtClean="0"/>
              <a:t>mechanically</a:t>
            </a:r>
            <a:r>
              <a:rPr lang="cs-CZ" sz="1600" dirty="0" smtClean="0"/>
              <a:t> </a:t>
            </a:r>
            <a:r>
              <a:rPr lang="cs-CZ" sz="1600" dirty="0" err="1" smtClean="0"/>
              <a:t>cooling</a:t>
            </a:r>
            <a:r>
              <a:rPr lang="cs-CZ" sz="1600" dirty="0" smtClean="0"/>
              <a:t> </a:t>
            </a:r>
            <a:r>
              <a:rPr lang="cs-CZ" sz="1600" dirty="0" err="1" smtClean="0"/>
              <a:t>cryostat</a:t>
            </a:r>
            <a:r>
              <a:rPr lang="cs-CZ" sz="1600" dirty="0" smtClean="0"/>
              <a:t> </a:t>
            </a:r>
            <a:r>
              <a:rPr lang="cs-CZ" sz="1600" dirty="0" err="1" smtClean="0"/>
              <a:t>procured</a:t>
            </a:r>
            <a:endParaRPr lang="cs-CZ" sz="1600" dirty="0" smtClean="0"/>
          </a:p>
          <a:p>
            <a:pPr lvl="1"/>
            <a:r>
              <a:rPr lang="cs-CZ" sz="1200" dirty="0" err="1" smtClean="0"/>
              <a:t>Critical</a:t>
            </a:r>
            <a:r>
              <a:rPr lang="cs-CZ" sz="1200" dirty="0" smtClean="0"/>
              <a:t> </a:t>
            </a:r>
            <a:r>
              <a:rPr lang="cs-CZ" sz="1200" dirty="0" err="1" smtClean="0"/>
              <a:t>parameter</a:t>
            </a:r>
            <a:r>
              <a:rPr lang="cs-CZ" sz="1200" dirty="0" smtClean="0"/>
              <a:t> </a:t>
            </a:r>
            <a:r>
              <a:rPr lang="cs-CZ" sz="1200" dirty="0" err="1" smtClean="0"/>
              <a:t>is</a:t>
            </a:r>
            <a:r>
              <a:rPr lang="cs-CZ" sz="1200" dirty="0" smtClean="0"/>
              <a:t> very </a:t>
            </a:r>
            <a:r>
              <a:rPr lang="cs-CZ" sz="1200" dirty="0" err="1" smtClean="0"/>
              <a:t>low</a:t>
            </a:r>
            <a:r>
              <a:rPr lang="cs-CZ" sz="1200" dirty="0" smtClean="0"/>
              <a:t> </a:t>
            </a:r>
            <a:r>
              <a:rPr lang="cs-CZ" sz="1200" dirty="0" err="1" smtClean="0"/>
              <a:t>vibration</a:t>
            </a:r>
            <a:r>
              <a:rPr lang="cs-CZ" sz="1200" dirty="0" smtClean="0"/>
              <a:t> </a:t>
            </a:r>
            <a:r>
              <a:rPr lang="cs-CZ" sz="1200" dirty="0" err="1" smtClean="0"/>
              <a:t>amplitude</a:t>
            </a:r>
            <a:endParaRPr lang="cs-CZ" sz="1200" dirty="0" smtClean="0"/>
          </a:p>
          <a:p>
            <a:pPr lvl="1"/>
            <a:r>
              <a:rPr lang="cs-CZ" sz="1200" dirty="0" err="1" smtClean="0"/>
              <a:t>Cooling</a:t>
            </a:r>
            <a:r>
              <a:rPr lang="cs-CZ" sz="1200" dirty="0" smtClean="0"/>
              <a:t> </a:t>
            </a:r>
            <a:r>
              <a:rPr lang="cs-CZ" sz="1200" dirty="0" err="1" smtClean="0"/>
              <a:t>down</a:t>
            </a:r>
            <a:r>
              <a:rPr lang="cs-CZ" sz="1200" dirty="0" smtClean="0"/>
              <a:t> </a:t>
            </a:r>
            <a:r>
              <a:rPr lang="cs-CZ" sz="1200" dirty="0" err="1" smtClean="0"/>
              <a:t>cycle</a:t>
            </a:r>
            <a:r>
              <a:rPr lang="cs-CZ" sz="1200" dirty="0" smtClean="0"/>
              <a:t> </a:t>
            </a:r>
            <a:r>
              <a:rPr lang="cs-CZ" sz="1200" dirty="0" err="1" smtClean="0"/>
              <a:t>less</a:t>
            </a:r>
            <a:r>
              <a:rPr lang="cs-CZ" sz="1200" dirty="0" smtClean="0"/>
              <a:t> </a:t>
            </a:r>
            <a:r>
              <a:rPr lang="cs-CZ" sz="1200" dirty="0" err="1" smtClean="0"/>
              <a:t>then</a:t>
            </a:r>
            <a:r>
              <a:rPr lang="cs-CZ" sz="1200" dirty="0" smtClean="0"/>
              <a:t> 4 h RT to 4K </a:t>
            </a:r>
          </a:p>
          <a:p>
            <a:pPr lvl="1"/>
            <a:r>
              <a:rPr lang="cs-CZ" sz="1200" dirty="0" smtClean="0"/>
              <a:t>2-pole </a:t>
            </a:r>
            <a:r>
              <a:rPr lang="cs-CZ" sz="1200" dirty="0" err="1" smtClean="0"/>
              <a:t>Rc</a:t>
            </a:r>
            <a:r>
              <a:rPr lang="cs-CZ" sz="1200" dirty="0" smtClean="0"/>
              <a:t> </a:t>
            </a:r>
            <a:r>
              <a:rPr lang="cs-CZ" sz="1200" dirty="0" err="1" smtClean="0"/>
              <a:t>thermodynamic</a:t>
            </a:r>
            <a:r>
              <a:rPr lang="cs-CZ" sz="1200" dirty="0" smtClean="0"/>
              <a:t> </a:t>
            </a:r>
            <a:r>
              <a:rPr lang="cs-CZ" sz="1200" dirty="0" err="1" smtClean="0"/>
              <a:t>filter</a:t>
            </a:r>
            <a:r>
              <a:rPr lang="cs-CZ" sz="1200" dirty="0"/>
              <a:t> </a:t>
            </a:r>
            <a:r>
              <a:rPr lang="cs-CZ" sz="1200" dirty="0" err="1" smtClean="0"/>
              <a:t>implemented</a:t>
            </a:r>
            <a:r>
              <a:rPr lang="cs-CZ" sz="1200" dirty="0" smtClean="0"/>
              <a:t> </a:t>
            </a:r>
            <a:r>
              <a:rPr lang="cs-CZ" sz="1200" dirty="0" err="1" smtClean="0"/>
              <a:t>additionally</a:t>
            </a:r>
            <a:r>
              <a:rPr lang="cs-CZ" sz="1200" dirty="0" smtClean="0"/>
              <a:t> to </a:t>
            </a:r>
            <a:r>
              <a:rPr lang="cs-CZ" sz="1200" dirty="0" err="1" smtClean="0"/>
              <a:t>dump</a:t>
            </a:r>
            <a:r>
              <a:rPr lang="cs-CZ" sz="1200" dirty="0" smtClean="0"/>
              <a:t> </a:t>
            </a:r>
            <a:r>
              <a:rPr lang="cs-CZ" sz="1200" dirty="0" err="1" smtClean="0"/>
              <a:t>down</a:t>
            </a:r>
            <a:r>
              <a:rPr lang="cs-CZ" sz="1200" dirty="0" smtClean="0"/>
              <a:t> </a:t>
            </a:r>
            <a:r>
              <a:rPr lang="cs-CZ" sz="1200" dirty="0" err="1" smtClean="0"/>
              <a:t>fundamental</a:t>
            </a:r>
            <a:r>
              <a:rPr lang="cs-CZ" sz="1200" dirty="0" smtClean="0"/>
              <a:t> </a:t>
            </a:r>
            <a:r>
              <a:rPr lang="cs-CZ" sz="1200" dirty="0" err="1" smtClean="0"/>
              <a:t>cooling</a:t>
            </a:r>
            <a:r>
              <a:rPr lang="cs-CZ" sz="1200" dirty="0" smtClean="0"/>
              <a:t> </a:t>
            </a:r>
            <a:r>
              <a:rPr lang="cs-CZ" sz="1200" dirty="0" err="1" smtClean="0"/>
              <a:t>frequence</a:t>
            </a:r>
            <a:endParaRPr lang="cs-CZ" sz="1200" dirty="0" smtClean="0"/>
          </a:p>
          <a:p>
            <a:r>
              <a:rPr lang="cs-CZ" sz="1600" dirty="0" err="1"/>
              <a:t>C</a:t>
            </a:r>
            <a:r>
              <a:rPr lang="cs-CZ" sz="1600" dirty="0" err="1" smtClean="0"/>
              <a:t>ustom</a:t>
            </a:r>
            <a:r>
              <a:rPr lang="cs-CZ" sz="1600" dirty="0" smtClean="0"/>
              <a:t> </a:t>
            </a:r>
            <a:r>
              <a:rPr lang="cs-CZ" sz="1600" dirty="0" err="1" smtClean="0"/>
              <a:t>designed</a:t>
            </a:r>
            <a:r>
              <a:rPr lang="cs-CZ" sz="1600" dirty="0" smtClean="0"/>
              <a:t> and </a:t>
            </a:r>
            <a:r>
              <a:rPr lang="cs-CZ" sz="1600" dirty="0" err="1" smtClean="0"/>
              <a:t>cooled</a:t>
            </a:r>
            <a:r>
              <a:rPr lang="cs-CZ" sz="1600" dirty="0" smtClean="0"/>
              <a:t> </a:t>
            </a:r>
            <a:r>
              <a:rPr lang="cs-CZ" sz="1600" dirty="0" err="1" smtClean="0"/>
              <a:t>chamber</a:t>
            </a:r>
            <a:r>
              <a:rPr lang="cs-CZ" sz="1600" dirty="0" smtClean="0"/>
              <a:t> </a:t>
            </a:r>
            <a:r>
              <a:rPr lang="cs-CZ" sz="1600" dirty="0" err="1" smtClean="0"/>
              <a:t>built</a:t>
            </a:r>
            <a:r>
              <a:rPr lang="cs-CZ" sz="1600" dirty="0" smtClean="0"/>
              <a:t>.</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533400"/>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24000"/>
            <a:ext cx="3112254" cy="2362200"/>
          </a:xfrm>
          <a:prstGeom prst="rect">
            <a:avLst/>
          </a:prstGeom>
        </p:spPr>
      </p:pic>
      <p:sp>
        <p:nvSpPr>
          <p:cNvPr id="7" name="Obdélník 6"/>
          <p:cNvSpPr/>
          <p:nvPr/>
        </p:nvSpPr>
        <p:spPr>
          <a:xfrm>
            <a:off x="4114800" y="4267200"/>
            <a:ext cx="4572000" cy="584775"/>
          </a:xfrm>
          <a:prstGeom prst="rect">
            <a:avLst/>
          </a:prstGeom>
        </p:spPr>
        <p:txBody>
          <a:bodyPr>
            <a:spAutoFit/>
          </a:bodyPr>
          <a:lstStyle/>
          <a:p>
            <a:pPr marL="285750" indent="-285750">
              <a:buFont typeface="Arial" panose="020B0604020202020204" pitchFamily="34" charset="0"/>
              <a:buChar char="•"/>
            </a:pPr>
            <a:r>
              <a:rPr lang="cs-CZ" sz="1600" dirty="0" err="1" smtClean="0">
                <a:solidFill>
                  <a:prstClr val="black"/>
                </a:solidFill>
              </a:rPr>
              <a:t>Chamber</a:t>
            </a:r>
            <a:r>
              <a:rPr lang="cs-CZ" sz="1600" dirty="0" smtClean="0">
                <a:solidFill>
                  <a:prstClr val="black"/>
                </a:solidFill>
              </a:rPr>
              <a:t> </a:t>
            </a:r>
            <a:r>
              <a:rPr lang="cs-CZ" sz="1600" dirty="0" err="1">
                <a:solidFill>
                  <a:prstClr val="black"/>
                </a:solidFill>
              </a:rPr>
              <a:t>is</a:t>
            </a:r>
            <a:r>
              <a:rPr lang="cs-CZ" sz="1600" dirty="0">
                <a:solidFill>
                  <a:prstClr val="black"/>
                </a:solidFill>
              </a:rPr>
              <a:t> </a:t>
            </a:r>
            <a:r>
              <a:rPr lang="cs-CZ" sz="1600" dirty="0" err="1">
                <a:solidFill>
                  <a:prstClr val="black"/>
                </a:solidFill>
              </a:rPr>
              <a:t>designed</a:t>
            </a:r>
            <a:r>
              <a:rPr lang="cs-CZ" sz="1600" dirty="0">
                <a:solidFill>
                  <a:prstClr val="black"/>
                </a:solidFill>
              </a:rPr>
              <a:t> </a:t>
            </a:r>
            <a:r>
              <a:rPr lang="cs-CZ" sz="1600" dirty="0" err="1">
                <a:solidFill>
                  <a:prstClr val="black"/>
                </a:solidFill>
              </a:rPr>
              <a:t>for</a:t>
            </a:r>
            <a:r>
              <a:rPr lang="cs-CZ" sz="1600" dirty="0">
                <a:solidFill>
                  <a:prstClr val="black"/>
                </a:solidFill>
              </a:rPr>
              <a:t> 2 independent </a:t>
            </a:r>
            <a:r>
              <a:rPr lang="cs-CZ" sz="1600" dirty="0" err="1">
                <a:solidFill>
                  <a:prstClr val="black"/>
                </a:solidFill>
              </a:rPr>
              <a:t>chips</a:t>
            </a:r>
            <a:r>
              <a:rPr lang="cs-CZ" sz="1600" dirty="0">
                <a:solidFill>
                  <a:prstClr val="black"/>
                </a:solidFill>
              </a:rPr>
              <a:t> and  independent </a:t>
            </a:r>
            <a:r>
              <a:rPr lang="cs-CZ" sz="1600" dirty="0" err="1">
                <a:solidFill>
                  <a:prstClr val="black"/>
                </a:solidFill>
              </a:rPr>
              <a:t>fibers</a:t>
            </a:r>
            <a:r>
              <a:rPr lang="cs-CZ" sz="1600" dirty="0">
                <a:solidFill>
                  <a:prstClr val="black"/>
                </a:solidFill>
              </a:rPr>
              <a:t> </a:t>
            </a:r>
            <a:r>
              <a:rPr lang="cs-CZ" sz="1600" dirty="0" err="1">
                <a:solidFill>
                  <a:prstClr val="black"/>
                </a:solidFill>
              </a:rPr>
              <a:t>for</a:t>
            </a:r>
            <a:r>
              <a:rPr lang="cs-CZ" sz="1600" dirty="0">
                <a:solidFill>
                  <a:prstClr val="black"/>
                </a:solidFill>
              </a:rPr>
              <a:t> </a:t>
            </a:r>
            <a:r>
              <a:rPr lang="cs-CZ" sz="1600" dirty="0" err="1">
                <a:solidFill>
                  <a:prstClr val="black"/>
                </a:solidFill>
              </a:rPr>
              <a:t>each</a:t>
            </a:r>
            <a:r>
              <a:rPr lang="cs-CZ" sz="1600" dirty="0">
                <a:solidFill>
                  <a:prstClr val="black"/>
                </a:solidFill>
              </a:rPr>
              <a:t> </a:t>
            </a:r>
            <a:r>
              <a:rPr lang="cs-CZ" sz="1600" dirty="0" err="1">
                <a:solidFill>
                  <a:prstClr val="black"/>
                </a:solidFill>
              </a:rPr>
              <a:t>chip</a:t>
            </a:r>
            <a:endParaRPr lang="cs-CZ" sz="1600" dirty="0">
              <a:solidFill>
                <a:prstClr val="black"/>
              </a:solidFill>
            </a:endParaRPr>
          </a:p>
        </p:txBody>
      </p:sp>
      <p:sp>
        <p:nvSpPr>
          <p:cNvPr id="9" name="Obdélník 8"/>
          <p:cNvSpPr/>
          <p:nvPr/>
        </p:nvSpPr>
        <p:spPr>
          <a:xfrm>
            <a:off x="1828800" y="685800"/>
            <a:ext cx="5105400" cy="430887"/>
          </a:xfrm>
          <a:prstGeom prst="rect">
            <a:avLst/>
          </a:prstGeom>
        </p:spPr>
        <p:txBody>
          <a:bodyPr wrap="square">
            <a:spAutoFit/>
          </a:bodyPr>
          <a:lstStyle/>
          <a:p>
            <a:pPr algn="ctr"/>
            <a:r>
              <a:rPr lang="cs-CZ" sz="1100" i="1" dirty="0" err="1">
                <a:solidFill>
                  <a:srgbClr val="0070C0"/>
                </a:solidFill>
              </a:rPr>
              <a:t>All</a:t>
            </a:r>
            <a:r>
              <a:rPr lang="cs-CZ" sz="1100" i="1" dirty="0">
                <a:solidFill>
                  <a:srgbClr val="0070C0"/>
                </a:solidFill>
              </a:rPr>
              <a:t> </a:t>
            </a:r>
            <a:r>
              <a:rPr lang="cs-CZ" sz="1100" i="1" dirty="0" err="1">
                <a:solidFill>
                  <a:srgbClr val="0070C0"/>
                </a:solidFill>
              </a:rPr>
              <a:t>acivities</a:t>
            </a:r>
            <a:r>
              <a:rPr lang="cs-CZ" sz="1100" i="1" dirty="0">
                <a:solidFill>
                  <a:srgbClr val="0070C0"/>
                </a:solidFill>
              </a:rPr>
              <a:t> are </a:t>
            </a:r>
            <a:r>
              <a:rPr lang="cs-CZ" sz="1100" i="1" dirty="0" err="1">
                <a:solidFill>
                  <a:srgbClr val="0070C0"/>
                </a:solidFill>
              </a:rPr>
              <a:t>going</a:t>
            </a:r>
            <a:r>
              <a:rPr lang="cs-CZ" sz="1100" i="1" dirty="0">
                <a:solidFill>
                  <a:srgbClr val="0070C0"/>
                </a:solidFill>
              </a:rPr>
              <a:t> on </a:t>
            </a:r>
            <a:r>
              <a:rPr lang="cs-CZ" sz="1100" i="1" dirty="0" smtClean="0">
                <a:solidFill>
                  <a:srgbClr val="0070C0"/>
                </a:solidFill>
              </a:rPr>
              <a:t>in </a:t>
            </a:r>
            <a:r>
              <a:rPr lang="cs-CZ" sz="1100" i="1" dirty="0" err="1" smtClean="0">
                <a:solidFill>
                  <a:srgbClr val="0070C0"/>
                </a:solidFill>
              </a:rPr>
              <a:t>close</a:t>
            </a:r>
            <a:r>
              <a:rPr lang="cs-CZ" sz="1100" i="1" dirty="0" smtClean="0">
                <a:solidFill>
                  <a:srgbClr val="0070C0"/>
                </a:solidFill>
              </a:rPr>
              <a:t> </a:t>
            </a:r>
            <a:r>
              <a:rPr lang="cs-CZ" sz="1100" i="1" dirty="0" err="1" smtClean="0">
                <a:solidFill>
                  <a:srgbClr val="0070C0"/>
                </a:solidFill>
              </a:rPr>
              <a:t>collaboration</a:t>
            </a:r>
            <a:r>
              <a:rPr lang="cs-CZ" sz="1100" i="1" dirty="0" smtClean="0">
                <a:solidFill>
                  <a:srgbClr val="0070C0"/>
                </a:solidFill>
              </a:rPr>
              <a:t> </a:t>
            </a:r>
            <a:r>
              <a:rPr lang="cs-CZ" sz="1100" i="1" dirty="0" err="1">
                <a:solidFill>
                  <a:srgbClr val="0070C0"/>
                </a:solidFill>
              </a:rPr>
              <a:t>with</a:t>
            </a:r>
            <a:r>
              <a:rPr lang="cs-CZ" sz="1100" i="1" dirty="0">
                <a:solidFill>
                  <a:srgbClr val="0070C0"/>
                </a:solidFill>
              </a:rPr>
              <a:t> </a:t>
            </a:r>
            <a:r>
              <a:rPr lang="cs-CZ" sz="1100" i="1" dirty="0" err="1" smtClean="0">
                <a:solidFill>
                  <a:srgbClr val="0070C0"/>
                </a:solidFill>
              </a:rPr>
              <a:t>Sources</a:t>
            </a:r>
            <a:r>
              <a:rPr lang="cs-CZ" sz="1100" i="1" dirty="0" smtClean="0">
                <a:solidFill>
                  <a:srgbClr val="0070C0"/>
                </a:solidFill>
              </a:rPr>
              <a:t> and </a:t>
            </a:r>
            <a:r>
              <a:rPr lang="cs-CZ" sz="1100" i="1" dirty="0" err="1" smtClean="0">
                <a:solidFill>
                  <a:srgbClr val="0070C0"/>
                </a:solidFill>
              </a:rPr>
              <a:t>Detectors</a:t>
            </a:r>
            <a:r>
              <a:rPr lang="cs-CZ" sz="1100" i="1" dirty="0" smtClean="0">
                <a:solidFill>
                  <a:srgbClr val="0070C0"/>
                </a:solidFill>
              </a:rPr>
              <a:t> Group ,  </a:t>
            </a:r>
            <a:r>
              <a:rPr lang="cs-CZ" sz="1100" i="1" dirty="0">
                <a:solidFill>
                  <a:srgbClr val="0070C0"/>
                </a:solidFill>
              </a:rPr>
              <a:t>NIST </a:t>
            </a:r>
            <a:r>
              <a:rPr lang="cs-CZ" sz="1100" i="1" dirty="0" err="1">
                <a:solidFill>
                  <a:srgbClr val="0070C0"/>
                </a:solidFill>
              </a:rPr>
              <a:t>Boulder</a:t>
            </a:r>
            <a:endParaRPr lang="cs-CZ" sz="1100" i="1" dirty="0">
              <a:solidFill>
                <a:srgbClr val="0070C0"/>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21642"/>
            <a:ext cx="1371600" cy="123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7716" y="5715000"/>
            <a:ext cx="8839200" cy="1015663"/>
          </a:xfrm>
          <a:prstGeom prst="rect">
            <a:avLst/>
          </a:prstGeom>
          <a:ln>
            <a:solidFill>
              <a:schemeClr val="accent1"/>
            </a:solidFill>
          </a:ln>
        </p:spPr>
        <p:txBody>
          <a:bodyPr wrap="square">
            <a:spAutoFit/>
          </a:bodyPr>
          <a:lstStyle/>
          <a:p>
            <a:r>
              <a:rPr lang="cs-CZ" sz="1200" dirty="0" smtClean="0">
                <a:solidFill>
                  <a:srgbClr val="0070C0"/>
                </a:solidFill>
              </a:rPr>
              <a:t>A3.3.1 </a:t>
            </a:r>
            <a:r>
              <a:rPr lang="en-GB" sz="1200" dirty="0" smtClean="0">
                <a:solidFill>
                  <a:srgbClr val="0070C0"/>
                </a:solidFill>
              </a:rPr>
              <a:t>delayed </a:t>
            </a:r>
            <a:r>
              <a:rPr lang="en-GB" sz="1200" dirty="0">
                <a:solidFill>
                  <a:srgbClr val="0070C0"/>
                </a:solidFill>
              </a:rPr>
              <a:t>due to 9  months delayed procurement of a dedicated desktop </a:t>
            </a:r>
            <a:r>
              <a:rPr lang="en-GB" sz="1200" dirty="0" err="1">
                <a:solidFill>
                  <a:srgbClr val="0070C0"/>
                </a:solidFill>
              </a:rPr>
              <a:t>cryo</a:t>
            </a:r>
            <a:r>
              <a:rPr lang="en-GB" sz="1200" dirty="0">
                <a:solidFill>
                  <a:srgbClr val="0070C0"/>
                </a:solidFill>
              </a:rPr>
              <a:t> cooler in CMI partially caused by the fact that CMI requirements on temperature stability </a:t>
            </a:r>
            <a:r>
              <a:rPr lang="en-GB" sz="1200" dirty="0" smtClean="0">
                <a:solidFill>
                  <a:srgbClr val="0070C0"/>
                </a:solidFill>
              </a:rPr>
              <a:t>required </a:t>
            </a:r>
            <a:r>
              <a:rPr lang="en-GB" sz="1200" dirty="0">
                <a:solidFill>
                  <a:srgbClr val="0070C0"/>
                </a:solidFill>
              </a:rPr>
              <a:t>more iterations with the producer. </a:t>
            </a:r>
            <a:endParaRPr lang="cs-CZ" sz="1200" dirty="0" smtClean="0">
              <a:solidFill>
                <a:srgbClr val="0070C0"/>
              </a:solidFill>
            </a:endParaRPr>
          </a:p>
          <a:p>
            <a:r>
              <a:rPr lang="en-GB" sz="1200" dirty="0" smtClean="0">
                <a:solidFill>
                  <a:srgbClr val="0070C0"/>
                </a:solidFill>
              </a:rPr>
              <a:t>The </a:t>
            </a:r>
            <a:r>
              <a:rPr lang="en-GB" sz="1200" dirty="0">
                <a:solidFill>
                  <a:srgbClr val="0070C0"/>
                </a:solidFill>
              </a:rPr>
              <a:t>current month delay of A3.3.1 caused by it was partially compensated by the in-advance  works on A3.3.2 completed thanks to the experimental works done in NIST in </a:t>
            </a:r>
            <a:r>
              <a:rPr lang="en-GB" sz="1200" dirty="0" smtClean="0">
                <a:solidFill>
                  <a:srgbClr val="0070C0"/>
                </a:solidFill>
              </a:rPr>
              <a:t>collaboration</a:t>
            </a:r>
            <a:r>
              <a:rPr lang="cs-CZ" sz="1200" dirty="0" smtClean="0">
                <a:solidFill>
                  <a:srgbClr val="0070C0"/>
                </a:solidFill>
              </a:rPr>
              <a:t> (</a:t>
            </a:r>
            <a:r>
              <a:rPr lang="cs-CZ" sz="1200" dirty="0" err="1" smtClean="0">
                <a:solidFill>
                  <a:srgbClr val="0070C0"/>
                </a:solidFill>
              </a:rPr>
              <a:t>below</a:t>
            </a:r>
            <a:r>
              <a:rPr lang="cs-CZ" sz="1200" dirty="0" smtClean="0">
                <a:solidFill>
                  <a:srgbClr val="0070C0"/>
                </a:solidFill>
              </a:rPr>
              <a:t>)</a:t>
            </a:r>
            <a:r>
              <a:rPr lang="en-GB" sz="1200" dirty="0" smtClean="0">
                <a:solidFill>
                  <a:srgbClr val="0070C0"/>
                </a:solidFill>
              </a:rPr>
              <a:t>. </a:t>
            </a:r>
            <a:r>
              <a:rPr lang="en-GB" sz="1200" dirty="0">
                <a:solidFill>
                  <a:srgbClr val="0070C0"/>
                </a:solidFill>
              </a:rPr>
              <a:t>We are then confident that the functioning system will be delivered by the deadline for A3.3.3 as expected.  </a:t>
            </a:r>
            <a:endParaRPr lang="cs-CZ" sz="1200" dirty="0">
              <a:solidFill>
                <a:srgbClr val="0070C0"/>
              </a:solidFill>
            </a:endParaRPr>
          </a:p>
        </p:txBody>
      </p:sp>
    </p:spTree>
    <p:extLst>
      <p:ext uri="{BB962C8B-B14F-4D97-AF65-F5344CB8AC3E}">
        <p14:creationId xmlns:p14="http://schemas.microsoft.com/office/powerpoint/2010/main" val="3068175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z="3200" dirty="0" smtClean="0">
                <a:latin typeface="Arial" panose="020B0604020202020204" pitchFamily="34" charset="0"/>
                <a:cs typeface="Arial" panose="020B0604020202020204" pitchFamily="34" charset="0"/>
              </a:rPr>
              <a:t>Task 3.1 </a:t>
            </a:r>
            <a:r>
              <a:rPr lang="fr-CH" sz="3200" dirty="0" err="1" smtClean="0">
                <a:latin typeface="Arial" panose="020B0604020202020204" pitchFamily="34" charset="0"/>
                <a:cs typeface="Arial" panose="020B0604020202020204" pitchFamily="34" charset="0"/>
              </a:rPr>
              <a:t>Encircled</a:t>
            </a:r>
            <a:r>
              <a:rPr lang="fr-CH" sz="3200" dirty="0" smtClean="0">
                <a:latin typeface="Arial" panose="020B0604020202020204" pitchFamily="34" charset="0"/>
                <a:cs typeface="Arial" panose="020B0604020202020204" pitchFamily="34" charset="0"/>
              </a:rPr>
              <a:t> </a:t>
            </a:r>
            <a:r>
              <a:rPr lang="fr-CH" sz="3200" dirty="0" err="1" smtClean="0">
                <a:latin typeface="Arial" panose="020B0604020202020204" pitchFamily="34" charset="0"/>
                <a:cs typeface="Arial" panose="020B0604020202020204" pitchFamily="34" charset="0"/>
              </a:rPr>
              <a:t>Angular</a:t>
            </a:r>
            <a:r>
              <a:rPr lang="fr-CH" sz="3200" dirty="0" smtClean="0">
                <a:latin typeface="Arial" panose="020B0604020202020204" pitchFamily="34" charset="0"/>
                <a:cs typeface="Arial" panose="020B0604020202020204" pitchFamily="34" charset="0"/>
              </a:rPr>
              <a:t> Flux</a:t>
            </a:r>
            <a:endParaRPr lang="en-GB" sz="32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539552" y="1319667"/>
            <a:ext cx="8424936" cy="26229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50000"/>
            </a:pPr>
            <a:r>
              <a:rPr lang="en-US" sz="1800" dirty="0" smtClean="0">
                <a:latin typeface="Arial" panose="020B0604020202020204" pitchFamily="34" charset="0"/>
                <a:cs typeface="Arial" panose="020B0604020202020204" pitchFamily="34" charset="0"/>
              </a:rPr>
              <a:t>Guided modes in a multimode </a:t>
            </a:r>
            <a:r>
              <a:rPr lang="en-US" sz="1800" dirty="0" err="1" smtClean="0">
                <a:latin typeface="Arial" panose="020B0604020202020204" pitchFamily="34" charset="0"/>
                <a:cs typeface="Arial" panose="020B0604020202020204" pitchFamily="34" charset="0"/>
              </a:rPr>
              <a:t>fibre</a:t>
            </a:r>
            <a:r>
              <a:rPr lang="en-US" sz="1800" dirty="0" smtClean="0">
                <a:latin typeface="Arial" panose="020B0604020202020204" pitchFamily="34" charset="0"/>
                <a:cs typeface="Arial" panose="020B0604020202020204" pitchFamily="34" charset="0"/>
              </a:rPr>
              <a:t> experience different path lengths and losses. Correct measurements of quantities like insertion losses or bandwidth strongly depend on how different modes are populated</a:t>
            </a:r>
          </a:p>
          <a:p>
            <a:pPr>
              <a:buSzPct val="150000"/>
            </a:pPr>
            <a:endParaRPr lang="en-US" sz="800" dirty="0">
              <a:latin typeface="Arial" panose="020B0604020202020204" pitchFamily="34" charset="0"/>
              <a:cs typeface="Arial" panose="020B0604020202020204" pitchFamily="34" charset="0"/>
            </a:endParaRPr>
          </a:p>
          <a:p>
            <a:pPr>
              <a:buSzPct val="150000"/>
            </a:pPr>
            <a:r>
              <a:rPr lang="en-US" sz="1800" dirty="0" smtClean="0">
                <a:latin typeface="Arial" panose="020B0604020202020204" pitchFamily="34" charset="0"/>
                <a:cs typeface="Arial" panose="020B0604020202020204" pitchFamily="34" charset="0"/>
              </a:rPr>
              <a:t>Modal distribution metrics like the Encircled Flux (EF) already exists and is already fully traceable but it is not applicable to step index large core multimode </a:t>
            </a:r>
            <a:r>
              <a:rPr lang="en-US" sz="1800" dirty="0" err="1" smtClean="0">
                <a:latin typeface="Arial" panose="020B0604020202020204" pitchFamily="34" charset="0"/>
                <a:cs typeface="Arial" panose="020B0604020202020204" pitchFamily="34" charset="0"/>
              </a:rPr>
              <a:t>fibres</a:t>
            </a:r>
            <a:endParaRPr lang="en-US" sz="1800" dirty="0" smtClean="0">
              <a:latin typeface="Arial" panose="020B0604020202020204" pitchFamily="34" charset="0"/>
              <a:cs typeface="Arial" panose="020B0604020202020204" pitchFamily="34" charset="0"/>
            </a:endParaRPr>
          </a:p>
          <a:p>
            <a:pPr>
              <a:buSzPct val="150000"/>
            </a:pPr>
            <a:endParaRPr lang="en-US" sz="800" dirty="0">
              <a:latin typeface="Arial" panose="020B0604020202020204" pitchFamily="34" charset="0"/>
              <a:cs typeface="Arial" panose="020B0604020202020204" pitchFamily="34" charset="0"/>
            </a:endParaRPr>
          </a:p>
          <a:p>
            <a:pPr>
              <a:buSzPct val="150000"/>
            </a:pPr>
            <a:r>
              <a:rPr lang="en-US" sz="1800" dirty="0" smtClean="0">
                <a:latin typeface="Arial" panose="020B0604020202020204" pitchFamily="34" charset="0"/>
                <a:cs typeface="Arial" panose="020B0604020202020204" pitchFamily="34" charset="0"/>
              </a:rPr>
              <a:t>The Encircled Angular Flux (EAF) metrics overcomes this issue</a:t>
            </a:r>
          </a:p>
          <a:p>
            <a:pPr marL="0" indent="0">
              <a:buSzPct val="150000"/>
              <a:buNone/>
            </a:pP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3" name="Right Arrow 2"/>
          <p:cNvSpPr/>
          <p:nvPr/>
        </p:nvSpPr>
        <p:spPr>
          <a:xfrm>
            <a:off x="554416" y="5327607"/>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490520" y="5208791"/>
            <a:ext cx="7338869"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Need for a </a:t>
            </a:r>
            <a:r>
              <a:rPr lang="en-GB" sz="2400" smtClean="0">
                <a:latin typeface="Arial" panose="020B0604020202020204" pitchFamily="34" charset="0"/>
                <a:cs typeface="Arial" panose="020B0604020202020204" pitchFamily="34" charset="0"/>
              </a:rPr>
              <a:t>fully traceable EAF </a:t>
            </a:r>
            <a:r>
              <a:rPr lang="en-GB" sz="2400" dirty="0" smtClean="0">
                <a:latin typeface="Arial" panose="020B0604020202020204" pitchFamily="34" charset="0"/>
                <a:cs typeface="Arial" panose="020B0604020202020204" pitchFamily="34" charset="0"/>
              </a:rPr>
              <a:t>measuring instrument</a:t>
            </a:r>
            <a:endParaRPr lang="en-GB" sz="24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GB" smtClean="0"/>
              <a:t>EMPIR JRP 14IND13 PhotInd 27th month meeting / 4-5.10.2017 / Bern</a:t>
            </a:r>
            <a:endParaRPr lang="de-CH" dirty="0"/>
          </a:p>
        </p:txBody>
      </p:sp>
      <p:sp>
        <p:nvSpPr>
          <p:cNvPr id="8" name="Slide Number Placeholder 7"/>
          <p:cNvSpPr>
            <a:spLocks noGrp="1"/>
          </p:cNvSpPr>
          <p:nvPr>
            <p:ph type="sldNum" sz="quarter" idx="12"/>
          </p:nvPr>
        </p:nvSpPr>
        <p:spPr/>
        <p:txBody>
          <a:bodyPr/>
          <a:lstStyle/>
          <a:p>
            <a:fld id="{50920020-C4C3-416C-933F-2D0F93692610}" type="slidenum">
              <a:rPr lang="de-CH" smtClean="0"/>
              <a:pPr/>
              <a:t>3</a:t>
            </a:fld>
            <a:endParaRPr lang="de-CH"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4745" y="582481"/>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184" y="962491"/>
            <a:ext cx="792088" cy="1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763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4400" y="1524001"/>
            <a:ext cx="8229600" cy="2590800"/>
          </a:xfrm>
        </p:spPr>
        <p:txBody>
          <a:bodyPr>
            <a:normAutofit/>
          </a:bodyPr>
          <a:lstStyle/>
          <a:p>
            <a:pPr marL="0" indent="0">
              <a:buNone/>
            </a:pPr>
            <a:r>
              <a:rPr lang="cs-CZ" sz="1400" b="1" dirty="0" smtClean="0">
                <a:solidFill>
                  <a:srgbClr val="0070C0"/>
                </a:solidFill>
              </a:rPr>
              <a:t>1. </a:t>
            </a:r>
            <a:r>
              <a:rPr lang="en-GB" sz="1400" b="1" dirty="0" smtClean="0">
                <a:solidFill>
                  <a:srgbClr val="0070C0"/>
                </a:solidFill>
              </a:rPr>
              <a:t>CMI facility for </a:t>
            </a:r>
            <a:r>
              <a:rPr lang="cs-CZ" sz="1400" b="1" dirty="0" err="1" smtClean="0">
                <a:solidFill>
                  <a:srgbClr val="0070C0"/>
                </a:solidFill>
              </a:rPr>
              <a:t>operating</a:t>
            </a:r>
            <a:r>
              <a:rPr lang="cs-CZ" sz="1400" b="1" dirty="0" smtClean="0">
                <a:solidFill>
                  <a:srgbClr val="0070C0"/>
                </a:solidFill>
              </a:rPr>
              <a:t> </a:t>
            </a:r>
            <a:r>
              <a:rPr lang="cs-CZ" sz="1400" b="1" dirty="0" err="1" smtClean="0">
                <a:solidFill>
                  <a:srgbClr val="0070C0"/>
                </a:solidFill>
              </a:rPr>
              <a:t>planar</a:t>
            </a:r>
            <a:r>
              <a:rPr lang="cs-CZ" sz="1400" b="1" dirty="0" smtClean="0">
                <a:solidFill>
                  <a:srgbClr val="0070C0"/>
                </a:solidFill>
              </a:rPr>
              <a:t> </a:t>
            </a:r>
            <a:r>
              <a:rPr lang="cs-CZ" sz="1400" b="1" dirty="0" err="1" smtClean="0">
                <a:solidFill>
                  <a:srgbClr val="0070C0"/>
                </a:solidFill>
              </a:rPr>
              <a:t>bolometric</a:t>
            </a:r>
            <a:r>
              <a:rPr lang="cs-CZ" sz="1400" b="1" dirty="0" smtClean="0">
                <a:solidFill>
                  <a:srgbClr val="0070C0"/>
                </a:solidFill>
              </a:rPr>
              <a:t> </a:t>
            </a:r>
            <a:r>
              <a:rPr lang="cs-CZ" sz="1400" b="1" dirty="0" err="1" smtClean="0">
                <a:solidFill>
                  <a:srgbClr val="0070C0"/>
                </a:solidFill>
              </a:rPr>
              <a:t>radiometer</a:t>
            </a:r>
            <a:r>
              <a:rPr lang="cs-CZ" sz="1400" b="1" dirty="0" smtClean="0">
                <a:solidFill>
                  <a:srgbClr val="0070C0"/>
                </a:solidFill>
              </a:rPr>
              <a:t> </a:t>
            </a:r>
            <a:r>
              <a:rPr lang="en-GB" sz="1400" b="1" dirty="0" smtClean="0">
                <a:solidFill>
                  <a:srgbClr val="0070C0"/>
                </a:solidFill>
              </a:rPr>
              <a:t>is ready:</a:t>
            </a:r>
          </a:p>
          <a:p>
            <a:pPr>
              <a:buFontTx/>
              <a:buChar char="-"/>
            </a:pPr>
            <a:r>
              <a:rPr lang="en-GB" sz="1400" dirty="0" smtClean="0">
                <a:solidFill>
                  <a:srgbClr val="0070C0"/>
                </a:solidFill>
              </a:rPr>
              <a:t>Current sources for reference block and cavity</a:t>
            </a:r>
          </a:p>
          <a:p>
            <a:pPr>
              <a:buFontTx/>
              <a:buChar char="-"/>
            </a:pPr>
            <a:r>
              <a:rPr lang="en-GB" sz="1400" dirty="0" smtClean="0">
                <a:solidFill>
                  <a:srgbClr val="0070C0"/>
                </a:solidFill>
              </a:rPr>
              <a:t>High metrological </a:t>
            </a:r>
            <a:r>
              <a:rPr lang="cs-CZ" sz="1400" dirty="0" smtClean="0">
                <a:solidFill>
                  <a:srgbClr val="0070C0"/>
                </a:solidFill>
              </a:rPr>
              <a:t>grade </a:t>
            </a:r>
            <a:r>
              <a:rPr lang="en-GB" sz="1400" dirty="0" smtClean="0">
                <a:solidFill>
                  <a:srgbClr val="0070C0"/>
                </a:solidFill>
              </a:rPr>
              <a:t>DC bridge for temperature sensors readings ready and characterised</a:t>
            </a:r>
          </a:p>
          <a:p>
            <a:pPr marL="0" indent="0">
              <a:buNone/>
            </a:pPr>
            <a:endParaRPr lang="en-GB" sz="1400" dirty="0" smtClean="0">
              <a:solidFill>
                <a:srgbClr val="0070C0"/>
              </a:solidFill>
            </a:endParaRPr>
          </a:p>
          <a:p>
            <a:pPr marL="0" indent="0">
              <a:buNone/>
            </a:pPr>
            <a:r>
              <a:rPr lang="cs-CZ" sz="1400" b="1" dirty="0" smtClean="0">
                <a:solidFill>
                  <a:srgbClr val="0070C0"/>
                </a:solidFill>
              </a:rPr>
              <a:t>2. </a:t>
            </a:r>
            <a:r>
              <a:rPr lang="en-GB" sz="1400" b="1" dirty="0" smtClean="0">
                <a:solidFill>
                  <a:srgbClr val="0070C0"/>
                </a:solidFill>
              </a:rPr>
              <a:t>CMI designed and developed the software to:</a:t>
            </a:r>
          </a:p>
          <a:p>
            <a:pPr>
              <a:buFontTx/>
              <a:buChar char="-"/>
            </a:pPr>
            <a:r>
              <a:rPr lang="en-GB" sz="1400" dirty="0" smtClean="0">
                <a:solidFill>
                  <a:srgbClr val="0070C0"/>
                </a:solidFill>
              </a:rPr>
              <a:t>Control and stabilise the temperature of reference block and optical sensor</a:t>
            </a:r>
          </a:p>
          <a:p>
            <a:pPr>
              <a:buFontTx/>
              <a:buChar char="-"/>
            </a:pPr>
            <a:r>
              <a:rPr lang="en-GB" sz="1400" dirty="0" smtClean="0">
                <a:solidFill>
                  <a:srgbClr val="0070C0"/>
                </a:solidFill>
              </a:rPr>
              <a:t>A</a:t>
            </a:r>
            <a:r>
              <a:rPr lang="cs-CZ" sz="1400" dirty="0" smtClean="0">
                <a:solidFill>
                  <a:srgbClr val="0070C0"/>
                </a:solidFill>
              </a:rPr>
              <a:t>u</a:t>
            </a:r>
            <a:r>
              <a:rPr lang="en-GB" sz="1400" dirty="0" smtClean="0">
                <a:solidFill>
                  <a:srgbClr val="0070C0"/>
                </a:solidFill>
              </a:rPr>
              <a:t>tom</a:t>
            </a:r>
            <a:r>
              <a:rPr lang="cs-CZ" sz="1400" dirty="0" err="1" smtClean="0">
                <a:solidFill>
                  <a:srgbClr val="0070C0"/>
                </a:solidFill>
              </a:rPr>
              <a:t>ated</a:t>
            </a:r>
            <a:r>
              <a:rPr lang="en-GB" sz="1400" dirty="0" smtClean="0">
                <a:solidFill>
                  <a:srgbClr val="0070C0"/>
                </a:solidFill>
              </a:rPr>
              <a:t> procedure</a:t>
            </a:r>
            <a:r>
              <a:rPr lang="cs-CZ" sz="1400" dirty="0" smtClean="0">
                <a:solidFill>
                  <a:srgbClr val="0070C0"/>
                </a:solidFill>
              </a:rPr>
              <a:t>s</a:t>
            </a:r>
            <a:r>
              <a:rPr lang="en-GB" sz="1400" dirty="0" smtClean="0">
                <a:solidFill>
                  <a:srgbClr val="0070C0"/>
                </a:solidFill>
              </a:rPr>
              <a:t> of static and dynamic substitution of ESR</a:t>
            </a:r>
          </a:p>
          <a:p>
            <a:pPr>
              <a:buFontTx/>
              <a:buChar char="-"/>
            </a:pPr>
            <a:r>
              <a:rPr lang="en-GB" sz="1400" dirty="0" smtClean="0">
                <a:solidFill>
                  <a:srgbClr val="0070C0"/>
                </a:solidFill>
              </a:rPr>
              <a:t>Provides the traceable measurement and evaluation of ESR-based optical power</a:t>
            </a:r>
            <a:endParaRPr lang="cs-CZ" sz="1400" dirty="0" smtClean="0">
              <a:solidFill>
                <a:srgbClr val="0070C0"/>
              </a:solidFill>
            </a:endParaRPr>
          </a:p>
          <a:p>
            <a:pPr>
              <a:buFontTx/>
              <a:buChar char="-"/>
            </a:pPr>
            <a:r>
              <a:rPr lang="cs-CZ" sz="1400" dirty="0" err="1" smtClean="0">
                <a:solidFill>
                  <a:srgbClr val="0070C0"/>
                </a:solidFill>
              </a:rPr>
              <a:t>Implemented</a:t>
            </a:r>
            <a:r>
              <a:rPr lang="cs-CZ" sz="1400" dirty="0" smtClean="0">
                <a:solidFill>
                  <a:srgbClr val="0070C0"/>
                </a:solidFill>
              </a:rPr>
              <a:t> </a:t>
            </a:r>
            <a:r>
              <a:rPr lang="cs-CZ" sz="1400" dirty="0" err="1" smtClean="0">
                <a:solidFill>
                  <a:srgbClr val="0070C0"/>
                </a:solidFill>
              </a:rPr>
              <a:t>thermal</a:t>
            </a:r>
            <a:r>
              <a:rPr lang="cs-CZ" sz="1400" dirty="0" smtClean="0">
                <a:solidFill>
                  <a:srgbClr val="0070C0"/>
                </a:solidFill>
              </a:rPr>
              <a:t> link </a:t>
            </a:r>
            <a:r>
              <a:rPr lang="cs-CZ" sz="1400" dirty="0" err="1" smtClean="0">
                <a:solidFill>
                  <a:srgbClr val="0070C0"/>
                </a:solidFill>
              </a:rPr>
              <a:t>calibration</a:t>
            </a:r>
            <a:r>
              <a:rPr lang="cs-CZ" sz="1400" dirty="0" smtClean="0">
                <a:solidFill>
                  <a:srgbClr val="0070C0"/>
                </a:solidFill>
              </a:rPr>
              <a:t> </a:t>
            </a:r>
            <a:r>
              <a:rPr lang="cs-CZ" sz="1400" dirty="0" err="1" smtClean="0">
                <a:solidFill>
                  <a:srgbClr val="0070C0"/>
                </a:solidFill>
              </a:rPr>
              <a:t>of</a:t>
            </a:r>
            <a:r>
              <a:rPr lang="cs-CZ" sz="1400" dirty="0" smtClean="0">
                <a:solidFill>
                  <a:srgbClr val="0070C0"/>
                </a:solidFill>
              </a:rPr>
              <a:t> </a:t>
            </a:r>
            <a:r>
              <a:rPr lang="cs-CZ" sz="1400" dirty="0" err="1" smtClean="0">
                <a:solidFill>
                  <a:srgbClr val="0070C0"/>
                </a:solidFill>
              </a:rPr>
              <a:t>system</a:t>
            </a:r>
            <a:r>
              <a:rPr lang="cs-CZ" sz="1400" dirty="0" smtClean="0">
                <a:solidFill>
                  <a:srgbClr val="0070C0"/>
                </a:solidFill>
              </a:rPr>
              <a:t> </a:t>
            </a:r>
            <a:r>
              <a:rPr lang="en-GB" sz="1400" dirty="0" smtClean="0">
                <a:solidFill>
                  <a:srgbClr val="0070C0"/>
                </a:solidFill>
              </a:rPr>
              <a:t> </a:t>
            </a:r>
          </a:p>
          <a:p>
            <a:pPr marL="0" indent="0">
              <a:buNone/>
            </a:pPr>
            <a:endParaRPr lang="en-GB" sz="1400" dirty="0" smtClean="0">
              <a:solidFill>
                <a:srgbClr val="0070C0"/>
              </a:solidFill>
            </a:endParaRPr>
          </a:p>
          <a:p>
            <a:pPr>
              <a:buFontTx/>
              <a:buChar char="-"/>
            </a:pPr>
            <a:endParaRPr lang="en-GB" sz="1400" dirty="0">
              <a:solidFill>
                <a:srgbClr val="0070C0"/>
              </a:solidFill>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533400"/>
          </a:xfrm>
          <a:prstGeom prst="rect">
            <a:avLst/>
          </a:prstGeom>
        </p:spPr>
      </p:pic>
      <p:sp>
        <p:nvSpPr>
          <p:cNvPr id="6" name="Nadpis 1"/>
          <p:cNvSpPr>
            <a:spLocks noGrp="1"/>
          </p:cNvSpPr>
          <p:nvPr>
            <p:ph type="title"/>
          </p:nvPr>
        </p:nvSpPr>
        <p:spPr>
          <a:xfrm>
            <a:off x="1828800" y="266700"/>
            <a:ext cx="5029200" cy="3048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90000"/>
          </a:bodyPr>
          <a:lstStyle/>
          <a:p>
            <a:pPr>
              <a:spcBef>
                <a:spcPct val="20000"/>
              </a:spcBef>
              <a:buFont typeface="Arial" panose="020B0604020202020204" pitchFamily="34" charset="0"/>
            </a:pPr>
            <a:r>
              <a:rPr lang="cs-CZ" sz="1900" b="1" dirty="0" smtClean="0">
                <a:solidFill>
                  <a:srgbClr val="002060"/>
                </a:solidFill>
                <a:latin typeface="+mn-lt"/>
                <a:ea typeface="+mn-ea"/>
                <a:cs typeface="+mn-cs"/>
              </a:rPr>
              <a:t>M9-M18 </a:t>
            </a:r>
            <a:r>
              <a:rPr lang="cs-CZ" sz="1900" b="1" dirty="0" err="1" smtClean="0">
                <a:solidFill>
                  <a:srgbClr val="002060"/>
                </a:solidFill>
                <a:latin typeface="+mn-lt"/>
                <a:ea typeface="+mn-ea"/>
                <a:cs typeface="+mn-cs"/>
              </a:rPr>
              <a:t>Activities</a:t>
            </a:r>
            <a:r>
              <a:rPr lang="cs-CZ" sz="1900" b="1" dirty="0" smtClean="0">
                <a:solidFill>
                  <a:srgbClr val="002060"/>
                </a:solidFill>
                <a:latin typeface="+mn-lt"/>
                <a:ea typeface="+mn-ea"/>
                <a:cs typeface="+mn-cs"/>
              </a:rPr>
              <a:t> </a:t>
            </a:r>
            <a:endParaRPr lang="cs-CZ" sz="1900" b="1" dirty="0">
              <a:solidFill>
                <a:srgbClr val="002060"/>
              </a:solidFill>
              <a:latin typeface="+mn-lt"/>
              <a:ea typeface="+mn-ea"/>
              <a:cs typeface="+mn-cs"/>
            </a:endParaRPr>
          </a:p>
        </p:txBody>
      </p:sp>
      <p:sp>
        <p:nvSpPr>
          <p:cNvPr id="2" name="TextovéPole 1"/>
          <p:cNvSpPr txBox="1"/>
          <p:nvPr/>
        </p:nvSpPr>
        <p:spPr>
          <a:xfrm>
            <a:off x="381000" y="1033004"/>
            <a:ext cx="4495800" cy="369332"/>
          </a:xfrm>
          <a:prstGeom prst="rect">
            <a:avLst/>
          </a:prstGeom>
          <a:noFill/>
        </p:spPr>
        <p:txBody>
          <a:bodyPr wrap="square" rtlCol="0">
            <a:spAutoFit/>
          </a:bodyPr>
          <a:lstStyle/>
          <a:p>
            <a:r>
              <a:rPr lang="cs-CZ" dirty="0" smtClean="0">
                <a:solidFill>
                  <a:prstClr val="black"/>
                </a:solidFill>
              </a:rPr>
              <a:t>A3.3.2 </a:t>
            </a:r>
            <a:r>
              <a:rPr lang="cs-CZ" dirty="0" err="1" smtClean="0">
                <a:solidFill>
                  <a:prstClr val="black"/>
                </a:solidFill>
              </a:rPr>
              <a:t>Activities</a:t>
            </a:r>
            <a:r>
              <a:rPr lang="cs-CZ" dirty="0" smtClean="0">
                <a:solidFill>
                  <a:prstClr val="black"/>
                </a:solidFill>
              </a:rPr>
              <a:t> </a:t>
            </a:r>
            <a:r>
              <a:rPr lang="cs-CZ" dirty="0" err="1" smtClean="0">
                <a:solidFill>
                  <a:prstClr val="black"/>
                </a:solidFill>
              </a:rPr>
              <a:t>completed</a:t>
            </a:r>
            <a:endParaRPr lang="cs-CZ" dirty="0">
              <a:solidFill>
                <a:prstClr val="black"/>
              </a:solidFill>
            </a:endParaRPr>
          </a:p>
        </p:txBody>
      </p:sp>
      <p:sp>
        <p:nvSpPr>
          <p:cNvPr id="7" name="Obdélník 6"/>
          <p:cNvSpPr/>
          <p:nvPr/>
        </p:nvSpPr>
        <p:spPr>
          <a:xfrm>
            <a:off x="1828800" y="685800"/>
            <a:ext cx="5105400" cy="430887"/>
          </a:xfrm>
          <a:prstGeom prst="rect">
            <a:avLst/>
          </a:prstGeom>
        </p:spPr>
        <p:txBody>
          <a:bodyPr wrap="square">
            <a:spAutoFit/>
          </a:bodyPr>
          <a:lstStyle/>
          <a:p>
            <a:pPr algn="ctr"/>
            <a:r>
              <a:rPr lang="cs-CZ" sz="1100" i="1" dirty="0" err="1">
                <a:solidFill>
                  <a:srgbClr val="0070C0"/>
                </a:solidFill>
              </a:rPr>
              <a:t>All</a:t>
            </a:r>
            <a:r>
              <a:rPr lang="cs-CZ" sz="1100" i="1" dirty="0">
                <a:solidFill>
                  <a:srgbClr val="0070C0"/>
                </a:solidFill>
              </a:rPr>
              <a:t> </a:t>
            </a:r>
            <a:r>
              <a:rPr lang="cs-CZ" sz="1100" i="1" dirty="0" err="1">
                <a:solidFill>
                  <a:srgbClr val="0070C0"/>
                </a:solidFill>
              </a:rPr>
              <a:t>acivities</a:t>
            </a:r>
            <a:r>
              <a:rPr lang="cs-CZ" sz="1100" i="1" dirty="0">
                <a:solidFill>
                  <a:srgbClr val="0070C0"/>
                </a:solidFill>
              </a:rPr>
              <a:t> are </a:t>
            </a:r>
            <a:r>
              <a:rPr lang="cs-CZ" sz="1100" i="1" dirty="0" err="1">
                <a:solidFill>
                  <a:srgbClr val="0070C0"/>
                </a:solidFill>
              </a:rPr>
              <a:t>going</a:t>
            </a:r>
            <a:r>
              <a:rPr lang="cs-CZ" sz="1100" i="1" dirty="0">
                <a:solidFill>
                  <a:srgbClr val="0070C0"/>
                </a:solidFill>
              </a:rPr>
              <a:t> on </a:t>
            </a:r>
            <a:r>
              <a:rPr lang="cs-CZ" sz="1100" i="1" dirty="0" smtClean="0">
                <a:solidFill>
                  <a:srgbClr val="0070C0"/>
                </a:solidFill>
              </a:rPr>
              <a:t>in </a:t>
            </a:r>
            <a:r>
              <a:rPr lang="cs-CZ" sz="1100" i="1" dirty="0" err="1" smtClean="0">
                <a:solidFill>
                  <a:srgbClr val="0070C0"/>
                </a:solidFill>
              </a:rPr>
              <a:t>close</a:t>
            </a:r>
            <a:r>
              <a:rPr lang="cs-CZ" sz="1100" i="1" dirty="0" smtClean="0">
                <a:solidFill>
                  <a:srgbClr val="0070C0"/>
                </a:solidFill>
              </a:rPr>
              <a:t> </a:t>
            </a:r>
            <a:r>
              <a:rPr lang="cs-CZ" sz="1100" i="1" dirty="0" err="1" smtClean="0">
                <a:solidFill>
                  <a:srgbClr val="0070C0"/>
                </a:solidFill>
              </a:rPr>
              <a:t>collaboration</a:t>
            </a:r>
            <a:r>
              <a:rPr lang="cs-CZ" sz="1100" i="1" dirty="0" smtClean="0">
                <a:solidFill>
                  <a:srgbClr val="0070C0"/>
                </a:solidFill>
              </a:rPr>
              <a:t> </a:t>
            </a:r>
            <a:r>
              <a:rPr lang="cs-CZ" sz="1100" i="1" dirty="0" err="1">
                <a:solidFill>
                  <a:srgbClr val="0070C0"/>
                </a:solidFill>
              </a:rPr>
              <a:t>with</a:t>
            </a:r>
            <a:r>
              <a:rPr lang="cs-CZ" sz="1100" i="1" dirty="0">
                <a:solidFill>
                  <a:srgbClr val="0070C0"/>
                </a:solidFill>
              </a:rPr>
              <a:t> </a:t>
            </a:r>
            <a:r>
              <a:rPr lang="cs-CZ" sz="1100" i="1" dirty="0" err="1" smtClean="0">
                <a:solidFill>
                  <a:srgbClr val="0070C0"/>
                </a:solidFill>
              </a:rPr>
              <a:t>Sources</a:t>
            </a:r>
            <a:r>
              <a:rPr lang="cs-CZ" sz="1100" i="1" dirty="0" smtClean="0">
                <a:solidFill>
                  <a:srgbClr val="0070C0"/>
                </a:solidFill>
              </a:rPr>
              <a:t> and </a:t>
            </a:r>
            <a:r>
              <a:rPr lang="cs-CZ" sz="1100" i="1" dirty="0" err="1" smtClean="0">
                <a:solidFill>
                  <a:srgbClr val="0070C0"/>
                </a:solidFill>
              </a:rPr>
              <a:t>Detectors</a:t>
            </a:r>
            <a:r>
              <a:rPr lang="cs-CZ" sz="1100" i="1" dirty="0" smtClean="0">
                <a:solidFill>
                  <a:srgbClr val="0070C0"/>
                </a:solidFill>
              </a:rPr>
              <a:t> Group ,  </a:t>
            </a:r>
            <a:r>
              <a:rPr lang="cs-CZ" sz="1100" i="1" dirty="0">
                <a:solidFill>
                  <a:srgbClr val="0070C0"/>
                </a:solidFill>
              </a:rPr>
              <a:t>NIST </a:t>
            </a:r>
            <a:r>
              <a:rPr lang="cs-CZ" sz="1100" i="1" dirty="0" err="1">
                <a:solidFill>
                  <a:srgbClr val="0070C0"/>
                </a:solidFill>
              </a:rPr>
              <a:t>Boulder</a:t>
            </a:r>
            <a:endParaRPr lang="cs-CZ" sz="1100" i="1" dirty="0">
              <a:solidFill>
                <a:srgbClr val="0070C0"/>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133" y="3733800"/>
            <a:ext cx="3297529" cy="2431657"/>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1" y="4024430"/>
            <a:ext cx="3124200" cy="2576395"/>
          </a:xfrm>
          <a:prstGeom prst="rect">
            <a:avLst/>
          </a:prstGeom>
        </p:spPr>
      </p:pic>
    </p:spTree>
    <p:extLst>
      <p:ext uri="{BB962C8B-B14F-4D97-AF65-F5344CB8AC3E}">
        <p14:creationId xmlns:p14="http://schemas.microsoft.com/office/powerpoint/2010/main" val="4244161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8600" y="2741089"/>
            <a:ext cx="5094620" cy="1640618"/>
          </a:xfrm>
        </p:spPr>
        <p:txBody>
          <a:bodyPr>
            <a:normAutofit/>
          </a:bodyPr>
          <a:lstStyle/>
          <a:p>
            <a:pPr>
              <a:buFontTx/>
              <a:buChar char="-"/>
            </a:pPr>
            <a:r>
              <a:rPr lang="en-GB" sz="1200" dirty="0" smtClean="0">
                <a:solidFill>
                  <a:srgbClr val="0070C0"/>
                </a:solidFill>
              </a:rPr>
              <a:t>Measurements r</a:t>
            </a:r>
            <a:r>
              <a:rPr lang="cs-CZ" sz="1200" dirty="0" smtClean="0">
                <a:solidFill>
                  <a:srgbClr val="0070C0"/>
                </a:solidFill>
              </a:rPr>
              <a:t>a</a:t>
            </a:r>
            <a:r>
              <a:rPr lang="en-GB" sz="1200" dirty="0" smtClean="0">
                <a:solidFill>
                  <a:srgbClr val="0070C0"/>
                </a:solidFill>
              </a:rPr>
              <a:t>n on free space beam</a:t>
            </a:r>
          </a:p>
          <a:p>
            <a:pPr>
              <a:buFontTx/>
              <a:buChar char="-"/>
            </a:pPr>
            <a:r>
              <a:rPr lang="en-GB" sz="1200" dirty="0" smtClean="0">
                <a:solidFill>
                  <a:srgbClr val="0070C0"/>
                </a:solidFill>
              </a:rPr>
              <a:t>CMI software positively tested in terms of integrity and functionality</a:t>
            </a:r>
          </a:p>
          <a:p>
            <a:pPr>
              <a:buFontTx/>
              <a:buChar char="-"/>
            </a:pPr>
            <a:r>
              <a:rPr lang="en-GB" sz="1200" dirty="0">
                <a:solidFill>
                  <a:srgbClr val="0070C0"/>
                </a:solidFill>
              </a:rPr>
              <a:t>PID </a:t>
            </a:r>
            <a:r>
              <a:rPr lang="en-GB" sz="1200" dirty="0" smtClean="0">
                <a:solidFill>
                  <a:srgbClr val="0070C0"/>
                </a:solidFill>
              </a:rPr>
              <a:t>optima</a:t>
            </a:r>
            <a:r>
              <a:rPr lang="cs-CZ" sz="1200" dirty="0" smtClean="0">
                <a:solidFill>
                  <a:srgbClr val="0070C0"/>
                </a:solidFill>
              </a:rPr>
              <a:t>sed in term </a:t>
            </a:r>
            <a:r>
              <a:rPr lang="cs-CZ" sz="1200" dirty="0" err="1" smtClean="0">
                <a:solidFill>
                  <a:srgbClr val="0070C0"/>
                </a:solidFill>
              </a:rPr>
              <a:t>of</a:t>
            </a:r>
            <a:r>
              <a:rPr lang="en-GB" sz="1200" dirty="0" smtClean="0">
                <a:solidFill>
                  <a:srgbClr val="0070C0"/>
                </a:solidFill>
              </a:rPr>
              <a:t> stability of the reference block</a:t>
            </a:r>
          </a:p>
          <a:p>
            <a:pPr>
              <a:buFontTx/>
              <a:buChar char="-"/>
            </a:pPr>
            <a:r>
              <a:rPr lang="en-GB" sz="1200" dirty="0" smtClean="0">
                <a:solidFill>
                  <a:srgbClr val="0070C0"/>
                </a:solidFill>
              </a:rPr>
              <a:t>Optical power measurement procedure and electrical power measurement procedure fully validated.</a:t>
            </a:r>
          </a:p>
          <a:p>
            <a:pPr>
              <a:buFontTx/>
              <a:buChar char="-"/>
            </a:pPr>
            <a:r>
              <a:rPr lang="en-GB" sz="1200" dirty="0" smtClean="0">
                <a:solidFill>
                  <a:srgbClr val="0070C0"/>
                </a:solidFill>
              </a:rPr>
              <a:t>First real free space beam optical power measurement at 633 nm where performed</a:t>
            </a:r>
          </a:p>
          <a:p>
            <a:pPr marL="0" indent="0">
              <a:buNone/>
            </a:pPr>
            <a:endParaRPr lang="en-GB" sz="1200" dirty="0" smtClean="0">
              <a:solidFill>
                <a:srgbClr val="0070C0"/>
              </a:solidFill>
            </a:endParaRPr>
          </a:p>
          <a:p>
            <a:pPr>
              <a:buFontTx/>
              <a:buChar char="-"/>
            </a:pPr>
            <a:endParaRPr lang="en-GB" sz="1200" dirty="0">
              <a:solidFill>
                <a:srgbClr val="0070C0"/>
              </a:solidFill>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533400"/>
          </a:xfrm>
          <a:prstGeom prst="rect">
            <a:avLst/>
          </a:prstGeom>
        </p:spPr>
      </p:pic>
      <p:sp>
        <p:nvSpPr>
          <p:cNvPr id="6" name="Nadpis 1"/>
          <p:cNvSpPr>
            <a:spLocks noGrp="1"/>
          </p:cNvSpPr>
          <p:nvPr>
            <p:ph type="title"/>
          </p:nvPr>
        </p:nvSpPr>
        <p:spPr>
          <a:xfrm>
            <a:off x="1828800" y="266700"/>
            <a:ext cx="5029200" cy="3048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90000"/>
          </a:bodyPr>
          <a:lstStyle/>
          <a:p>
            <a:pPr>
              <a:spcBef>
                <a:spcPct val="20000"/>
              </a:spcBef>
              <a:buFont typeface="Arial" panose="020B0604020202020204" pitchFamily="34" charset="0"/>
            </a:pPr>
            <a:r>
              <a:rPr lang="cs-CZ" sz="1900" b="1" dirty="0" smtClean="0">
                <a:solidFill>
                  <a:srgbClr val="002060"/>
                </a:solidFill>
                <a:latin typeface="+mn-lt"/>
                <a:ea typeface="+mn-ea"/>
                <a:cs typeface="+mn-cs"/>
              </a:rPr>
              <a:t>M9-M18 </a:t>
            </a:r>
            <a:r>
              <a:rPr lang="cs-CZ" sz="1900" b="1" dirty="0" err="1" smtClean="0">
                <a:solidFill>
                  <a:srgbClr val="002060"/>
                </a:solidFill>
                <a:latin typeface="+mn-lt"/>
                <a:ea typeface="+mn-ea"/>
                <a:cs typeface="+mn-cs"/>
              </a:rPr>
              <a:t>Activities</a:t>
            </a:r>
            <a:r>
              <a:rPr lang="cs-CZ" sz="1900" b="1" dirty="0" smtClean="0">
                <a:solidFill>
                  <a:srgbClr val="002060"/>
                </a:solidFill>
                <a:latin typeface="+mn-lt"/>
                <a:ea typeface="+mn-ea"/>
                <a:cs typeface="+mn-cs"/>
              </a:rPr>
              <a:t> </a:t>
            </a:r>
            <a:endParaRPr lang="cs-CZ" sz="1900" b="1" dirty="0">
              <a:solidFill>
                <a:srgbClr val="002060"/>
              </a:solidFill>
              <a:latin typeface="+mn-lt"/>
              <a:ea typeface="+mn-ea"/>
              <a:cs typeface="+mn-cs"/>
            </a:endParaRPr>
          </a:p>
        </p:txBody>
      </p:sp>
      <p:sp>
        <p:nvSpPr>
          <p:cNvPr id="2" name="Obdélník 1"/>
          <p:cNvSpPr/>
          <p:nvPr/>
        </p:nvSpPr>
        <p:spPr>
          <a:xfrm>
            <a:off x="990600" y="1123775"/>
            <a:ext cx="67056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sz="1600" b="1" dirty="0">
                <a:solidFill>
                  <a:srgbClr val="0070C0"/>
                </a:solidFill>
              </a:rPr>
              <a:t>First testing measurements </a:t>
            </a:r>
            <a:r>
              <a:rPr lang="en-GB" sz="1600" b="1" dirty="0" smtClean="0">
                <a:solidFill>
                  <a:srgbClr val="0070C0"/>
                </a:solidFill>
              </a:rPr>
              <a:t>r</a:t>
            </a:r>
            <a:r>
              <a:rPr lang="cs-CZ" sz="1600" b="1" dirty="0" smtClean="0">
                <a:solidFill>
                  <a:srgbClr val="0070C0"/>
                </a:solidFill>
              </a:rPr>
              <a:t>a</a:t>
            </a:r>
            <a:r>
              <a:rPr lang="en-GB" sz="1600" b="1" dirty="0" smtClean="0">
                <a:solidFill>
                  <a:srgbClr val="0070C0"/>
                </a:solidFill>
              </a:rPr>
              <a:t>n </a:t>
            </a:r>
            <a:r>
              <a:rPr lang="en-GB" sz="1600" b="1" dirty="0">
                <a:solidFill>
                  <a:srgbClr val="0070C0"/>
                </a:solidFill>
              </a:rPr>
              <a:t>through in NIST Boulder </a:t>
            </a:r>
            <a:r>
              <a:rPr lang="en-GB" sz="1600" b="1" i="1" dirty="0">
                <a:solidFill>
                  <a:srgbClr val="0070C0"/>
                </a:solidFill>
              </a:rPr>
              <a:t>in October 2016</a:t>
            </a:r>
            <a:r>
              <a:rPr lang="en-GB" sz="1600" b="1" dirty="0">
                <a:solidFill>
                  <a:srgbClr val="0070C0"/>
                </a:solidFill>
              </a:rPr>
              <a:t>:</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4762748"/>
            <a:ext cx="2167466" cy="121920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4757432"/>
            <a:ext cx="2654300" cy="1493044"/>
          </a:xfrm>
          <a:prstGeom prst="rect">
            <a:avLst/>
          </a:prstGeom>
        </p:spPr>
      </p:pic>
      <p:sp>
        <p:nvSpPr>
          <p:cNvPr id="10" name="Obdélník 9"/>
          <p:cNvSpPr/>
          <p:nvPr/>
        </p:nvSpPr>
        <p:spPr>
          <a:xfrm>
            <a:off x="1828800" y="685800"/>
            <a:ext cx="5105400" cy="430887"/>
          </a:xfrm>
          <a:prstGeom prst="rect">
            <a:avLst/>
          </a:prstGeom>
        </p:spPr>
        <p:txBody>
          <a:bodyPr wrap="square">
            <a:spAutoFit/>
          </a:bodyPr>
          <a:lstStyle/>
          <a:p>
            <a:pPr algn="ctr"/>
            <a:r>
              <a:rPr lang="cs-CZ" sz="1100" i="1" dirty="0" err="1">
                <a:solidFill>
                  <a:srgbClr val="0070C0"/>
                </a:solidFill>
              </a:rPr>
              <a:t>All</a:t>
            </a:r>
            <a:r>
              <a:rPr lang="cs-CZ" sz="1100" i="1" dirty="0">
                <a:solidFill>
                  <a:srgbClr val="0070C0"/>
                </a:solidFill>
              </a:rPr>
              <a:t> </a:t>
            </a:r>
            <a:r>
              <a:rPr lang="cs-CZ" sz="1100" i="1" dirty="0" err="1">
                <a:solidFill>
                  <a:srgbClr val="0070C0"/>
                </a:solidFill>
              </a:rPr>
              <a:t>acivities</a:t>
            </a:r>
            <a:r>
              <a:rPr lang="cs-CZ" sz="1100" i="1" dirty="0">
                <a:solidFill>
                  <a:srgbClr val="0070C0"/>
                </a:solidFill>
              </a:rPr>
              <a:t> are </a:t>
            </a:r>
            <a:r>
              <a:rPr lang="cs-CZ" sz="1100" i="1" dirty="0" err="1">
                <a:solidFill>
                  <a:srgbClr val="0070C0"/>
                </a:solidFill>
              </a:rPr>
              <a:t>going</a:t>
            </a:r>
            <a:r>
              <a:rPr lang="cs-CZ" sz="1100" i="1" dirty="0">
                <a:solidFill>
                  <a:srgbClr val="0070C0"/>
                </a:solidFill>
              </a:rPr>
              <a:t> on </a:t>
            </a:r>
            <a:r>
              <a:rPr lang="cs-CZ" sz="1100" i="1" dirty="0" smtClean="0">
                <a:solidFill>
                  <a:srgbClr val="0070C0"/>
                </a:solidFill>
              </a:rPr>
              <a:t>in </a:t>
            </a:r>
            <a:r>
              <a:rPr lang="cs-CZ" sz="1100" i="1" dirty="0" err="1" smtClean="0">
                <a:solidFill>
                  <a:srgbClr val="0070C0"/>
                </a:solidFill>
              </a:rPr>
              <a:t>close</a:t>
            </a:r>
            <a:r>
              <a:rPr lang="cs-CZ" sz="1100" i="1" dirty="0" smtClean="0">
                <a:solidFill>
                  <a:srgbClr val="0070C0"/>
                </a:solidFill>
              </a:rPr>
              <a:t> </a:t>
            </a:r>
            <a:r>
              <a:rPr lang="cs-CZ" sz="1100" i="1" dirty="0" err="1" smtClean="0">
                <a:solidFill>
                  <a:srgbClr val="0070C0"/>
                </a:solidFill>
              </a:rPr>
              <a:t>collaboration</a:t>
            </a:r>
            <a:r>
              <a:rPr lang="cs-CZ" sz="1100" i="1" dirty="0" smtClean="0">
                <a:solidFill>
                  <a:srgbClr val="0070C0"/>
                </a:solidFill>
              </a:rPr>
              <a:t> </a:t>
            </a:r>
            <a:r>
              <a:rPr lang="cs-CZ" sz="1100" i="1" dirty="0" err="1">
                <a:solidFill>
                  <a:srgbClr val="0070C0"/>
                </a:solidFill>
              </a:rPr>
              <a:t>with</a:t>
            </a:r>
            <a:r>
              <a:rPr lang="cs-CZ" sz="1100" i="1" dirty="0">
                <a:solidFill>
                  <a:srgbClr val="0070C0"/>
                </a:solidFill>
              </a:rPr>
              <a:t> </a:t>
            </a:r>
            <a:r>
              <a:rPr lang="cs-CZ" sz="1100" i="1" dirty="0" err="1" smtClean="0">
                <a:solidFill>
                  <a:srgbClr val="0070C0"/>
                </a:solidFill>
              </a:rPr>
              <a:t>Sources</a:t>
            </a:r>
            <a:r>
              <a:rPr lang="cs-CZ" sz="1100" i="1" dirty="0" smtClean="0">
                <a:solidFill>
                  <a:srgbClr val="0070C0"/>
                </a:solidFill>
              </a:rPr>
              <a:t> and </a:t>
            </a:r>
            <a:r>
              <a:rPr lang="cs-CZ" sz="1100" i="1" dirty="0" err="1" smtClean="0">
                <a:solidFill>
                  <a:srgbClr val="0070C0"/>
                </a:solidFill>
              </a:rPr>
              <a:t>Detectors</a:t>
            </a:r>
            <a:r>
              <a:rPr lang="cs-CZ" sz="1100" i="1" dirty="0" smtClean="0">
                <a:solidFill>
                  <a:srgbClr val="0070C0"/>
                </a:solidFill>
              </a:rPr>
              <a:t> Group ,  </a:t>
            </a:r>
            <a:r>
              <a:rPr lang="cs-CZ" sz="1100" i="1" dirty="0">
                <a:solidFill>
                  <a:srgbClr val="0070C0"/>
                </a:solidFill>
              </a:rPr>
              <a:t>NIST </a:t>
            </a:r>
            <a:r>
              <a:rPr lang="cs-CZ" sz="1100" i="1" dirty="0" err="1">
                <a:solidFill>
                  <a:srgbClr val="0070C0"/>
                </a:solidFill>
              </a:rPr>
              <a:t>Boulder</a:t>
            </a:r>
            <a:endParaRPr lang="cs-CZ" sz="1100" i="1" dirty="0">
              <a:solidFill>
                <a:srgbClr val="0070C0"/>
              </a:solidFill>
            </a:endParaRPr>
          </a:p>
        </p:txBody>
      </p:sp>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863490"/>
            <a:ext cx="3508744" cy="1280928"/>
          </a:xfrm>
          <a:prstGeom prst="rect">
            <a:avLst/>
          </a:prstGeom>
        </p:spPr>
      </p:pic>
      <p:pic>
        <p:nvPicPr>
          <p:cNvPr id="1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3614" y="1752600"/>
            <a:ext cx="3279386" cy="2629107"/>
          </a:xfrm>
          <a:prstGeom prst="rect">
            <a:avLst/>
          </a:prstGeom>
        </p:spPr>
      </p:pic>
      <p:grpSp>
        <p:nvGrpSpPr>
          <p:cNvPr id="7" name="Skupina 6"/>
          <p:cNvGrpSpPr/>
          <p:nvPr/>
        </p:nvGrpSpPr>
        <p:grpSpPr>
          <a:xfrm>
            <a:off x="2925806" y="1734530"/>
            <a:ext cx="2108782" cy="930584"/>
            <a:chOff x="2971800" y="1465806"/>
            <a:chExt cx="3438132" cy="1583423"/>
          </a:xfrm>
        </p:grpSpPr>
        <p:sp>
          <p:nvSpPr>
            <p:cNvPr id="13" name="Rectangle 9"/>
            <p:cNvSpPr/>
            <p:nvPr/>
          </p:nvSpPr>
          <p:spPr>
            <a:xfrm>
              <a:off x="5197242" y="1558102"/>
              <a:ext cx="1212690" cy="314216"/>
            </a:xfrm>
            <a:prstGeom prst="rect">
              <a:avLst/>
            </a:prstGeom>
          </p:spPr>
          <p:txBody>
            <a:bodyPr wrap="square">
              <a:spAutoFit/>
            </a:bodyPr>
            <a:lstStyle/>
            <a:p>
              <a:pPr algn="just"/>
              <a:r>
                <a:rPr lang="en-US" sz="600" dirty="0">
                  <a:solidFill>
                    <a:srgbClr val="C00000"/>
                  </a:solidFill>
                </a:rPr>
                <a:t>VACNT Absorber</a:t>
              </a:r>
            </a:p>
          </p:txBody>
        </p:sp>
        <p:sp>
          <p:nvSpPr>
            <p:cNvPr id="14" name="Rectangle 10"/>
            <p:cNvSpPr/>
            <p:nvPr/>
          </p:nvSpPr>
          <p:spPr>
            <a:xfrm>
              <a:off x="5182232" y="2118645"/>
              <a:ext cx="762001" cy="314216"/>
            </a:xfrm>
            <a:prstGeom prst="rect">
              <a:avLst/>
            </a:prstGeom>
          </p:spPr>
          <p:txBody>
            <a:bodyPr wrap="square">
              <a:spAutoFit/>
            </a:bodyPr>
            <a:lstStyle/>
            <a:p>
              <a:pPr algn="just"/>
              <a:r>
                <a:rPr lang="en-US" sz="600" dirty="0">
                  <a:solidFill>
                    <a:srgbClr val="C00000"/>
                  </a:solidFill>
                </a:rPr>
                <a:t>Heat-link</a:t>
              </a:r>
            </a:p>
          </p:txBody>
        </p:sp>
        <p:pic>
          <p:nvPicPr>
            <p:cNvPr id="15"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1465806"/>
              <a:ext cx="2108782" cy="1583423"/>
            </a:xfrm>
            <a:prstGeom prst="rect">
              <a:avLst/>
            </a:prstGeom>
          </p:spPr>
        </p:pic>
        <p:cxnSp>
          <p:nvCxnSpPr>
            <p:cNvPr id="16" name="Straight Arrow Connector 16"/>
            <p:cNvCxnSpPr>
              <a:stCxn id="14" idx="1"/>
            </p:cNvCxnSpPr>
            <p:nvPr/>
          </p:nvCxnSpPr>
          <p:spPr>
            <a:xfrm flipH="1" flipV="1">
              <a:off x="4049524" y="2275715"/>
              <a:ext cx="1132709" cy="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3"/>
            <p:cNvCxnSpPr/>
            <p:nvPr/>
          </p:nvCxnSpPr>
          <p:spPr>
            <a:xfrm flipH="1">
              <a:off x="4301150" y="1703490"/>
              <a:ext cx="881083" cy="441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0703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1926" y="2304514"/>
            <a:ext cx="5095874" cy="3715286"/>
          </a:xfrm>
        </p:spPr>
        <p:txBody>
          <a:bodyPr>
            <a:normAutofit fontScale="85000" lnSpcReduction="20000"/>
          </a:bodyPr>
          <a:lstStyle/>
          <a:p>
            <a:r>
              <a:rPr lang="en-US" sz="1800" dirty="0" smtClean="0">
                <a:solidFill>
                  <a:srgbClr val="0070C0"/>
                </a:solidFill>
              </a:rPr>
              <a:t>Wire bonded Bolometer chip inserted in the housing</a:t>
            </a:r>
          </a:p>
          <a:p>
            <a:r>
              <a:rPr lang="en-US" sz="1800" dirty="0" smtClean="0">
                <a:solidFill>
                  <a:srgbClr val="0070C0"/>
                </a:solidFill>
              </a:rPr>
              <a:t>All thermal filter components had to be cleaned to remove vacuum oil residuals</a:t>
            </a:r>
          </a:p>
          <a:p>
            <a:r>
              <a:rPr lang="en-US" sz="1800" dirty="0" smtClean="0">
                <a:solidFill>
                  <a:srgbClr val="0070C0"/>
                </a:solidFill>
              </a:rPr>
              <a:t>Optical fiber coupled with the bolometer</a:t>
            </a:r>
          </a:p>
          <a:p>
            <a:r>
              <a:rPr lang="en-US" sz="1800" dirty="0" smtClean="0">
                <a:solidFill>
                  <a:srgbClr val="0070C0"/>
                </a:solidFill>
              </a:rPr>
              <a:t>Series of temperature and vacuum cycles performed to evaluate robustness of the system</a:t>
            </a:r>
            <a:endParaRPr lang="en-GB" sz="1800" dirty="0" smtClean="0">
              <a:solidFill>
                <a:srgbClr val="0070C0"/>
              </a:solidFill>
            </a:endParaRPr>
          </a:p>
          <a:p>
            <a:r>
              <a:rPr lang="en-GB" sz="1800" dirty="0" smtClean="0">
                <a:solidFill>
                  <a:srgbClr val="0070C0"/>
                </a:solidFill>
              </a:rPr>
              <a:t>Electrical wiring completed and tested before and after the cycles:</a:t>
            </a:r>
          </a:p>
          <a:p>
            <a:pPr lvl="1">
              <a:buFont typeface="Wingdings" panose="05000000000000000000" pitchFamily="2" charset="2"/>
              <a:buChar char="§"/>
            </a:pPr>
            <a:r>
              <a:rPr lang="en-GB" sz="1400" dirty="0" smtClean="0">
                <a:solidFill>
                  <a:srgbClr val="0070C0"/>
                </a:solidFill>
              </a:rPr>
              <a:t>Sensor temperature probe</a:t>
            </a:r>
          </a:p>
          <a:p>
            <a:pPr lvl="1">
              <a:buFont typeface="Wingdings" panose="05000000000000000000" pitchFamily="2" charset="2"/>
              <a:buChar char="§"/>
            </a:pPr>
            <a:r>
              <a:rPr lang="en-GB" sz="1400" dirty="0" smtClean="0">
                <a:solidFill>
                  <a:srgbClr val="0070C0"/>
                </a:solidFill>
              </a:rPr>
              <a:t>Sensor heating</a:t>
            </a:r>
          </a:p>
          <a:p>
            <a:pPr lvl="1">
              <a:buFont typeface="Wingdings" panose="05000000000000000000" pitchFamily="2" charset="2"/>
              <a:buChar char="§"/>
            </a:pPr>
            <a:r>
              <a:rPr lang="en-GB" sz="1400" dirty="0" smtClean="0">
                <a:solidFill>
                  <a:srgbClr val="0070C0"/>
                </a:solidFill>
              </a:rPr>
              <a:t>Reference block temperature sensor</a:t>
            </a:r>
          </a:p>
          <a:p>
            <a:pPr lvl="1">
              <a:buFont typeface="Wingdings" panose="05000000000000000000" pitchFamily="2" charset="2"/>
              <a:buChar char="§"/>
            </a:pPr>
            <a:r>
              <a:rPr lang="en-GB" sz="1400" dirty="0" smtClean="0">
                <a:solidFill>
                  <a:srgbClr val="0070C0"/>
                </a:solidFill>
              </a:rPr>
              <a:t>Reference block heating</a:t>
            </a:r>
          </a:p>
          <a:p>
            <a:pPr indent="-285750">
              <a:buFont typeface="Wingdings" panose="05000000000000000000" pitchFamily="2" charset="2"/>
              <a:buChar char="§"/>
            </a:pPr>
            <a:r>
              <a:rPr lang="en-GB" sz="1800" dirty="0">
                <a:solidFill>
                  <a:srgbClr val="0070C0"/>
                </a:solidFill>
              </a:rPr>
              <a:t>Implemented Active cavity routine </a:t>
            </a:r>
            <a:r>
              <a:rPr lang="en-GB" sz="1800" dirty="0" smtClean="0">
                <a:solidFill>
                  <a:srgbClr val="0070C0"/>
                </a:solidFill>
              </a:rPr>
              <a:t>to implement  </a:t>
            </a:r>
            <a:r>
              <a:rPr lang="en-GB" sz="1800" dirty="0">
                <a:solidFill>
                  <a:srgbClr val="0070C0"/>
                </a:solidFill>
              </a:rPr>
              <a:t>dynamic </a:t>
            </a:r>
            <a:r>
              <a:rPr lang="en-GB" sz="1800" dirty="0" smtClean="0">
                <a:solidFill>
                  <a:srgbClr val="0070C0"/>
                </a:solidFill>
              </a:rPr>
              <a:t>substitution :</a:t>
            </a:r>
          </a:p>
          <a:p>
            <a:pPr lvl="1">
              <a:buFont typeface="Wingdings" panose="05000000000000000000" pitchFamily="2" charset="2"/>
              <a:buChar char="Ø"/>
            </a:pPr>
            <a:r>
              <a:rPr lang="en-GB" sz="1400" dirty="0" smtClean="0">
                <a:solidFill>
                  <a:srgbClr val="0070C0"/>
                </a:solidFill>
              </a:rPr>
              <a:t>A parallel PID process keeps the temperature of the bolometer constant. The difference between the power that the PID uses with and without illuminating the sensor gives the applied optical power</a:t>
            </a:r>
          </a:p>
          <a:p>
            <a:pPr marL="57150" indent="0">
              <a:buNone/>
            </a:pPr>
            <a:r>
              <a:rPr lang="en-GB" sz="1800" dirty="0" smtClean="0">
                <a:solidFill>
                  <a:srgbClr val="0070C0"/>
                </a:solidFill>
              </a:rPr>
              <a:t>   </a:t>
            </a:r>
            <a:endParaRPr lang="en-GB" sz="1800" dirty="0">
              <a:solidFill>
                <a:srgbClr val="0070C0"/>
              </a:solidFill>
            </a:endParaRPr>
          </a:p>
          <a:p>
            <a:pPr marL="457200" lvl="1" indent="0">
              <a:buNone/>
            </a:pPr>
            <a:endParaRPr lang="en-GB" sz="1400" dirty="0" smtClean="0">
              <a:solidFill>
                <a:srgbClr val="0070C0"/>
              </a:solidFill>
            </a:endParaRPr>
          </a:p>
          <a:p>
            <a:pPr>
              <a:buFontTx/>
              <a:buChar char="-"/>
            </a:pPr>
            <a:endParaRPr lang="en-GB" sz="1800" dirty="0">
              <a:solidFill>
                <a:srgbClr val="0070C0"/>
              </a:solidFill>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533400"/>
          </a:xfrm>
          <a:prstGeom prst="rect">
            <a:avLst/>
          </a:prstGeom>
        </p:spPr>
      </p:pic>
      <p:sp>
        <p:nvSpPr>
          <p:cNvPr id="6" name="Nadpis 1"/>
          <p:cNvSpPr>
            <a:spLocks noGrp="1"/>
          </p:cNvSpPr>
          <p:nvPr>
            <p:ph type="title"/>
          </p:nvPr>
        </p:nvSpPr>
        <p:spPr>
          <a:xfrm>
            <a:off x="1828800" y="266700"/>
            <a:ext cx="5029200" cy="3048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90000"/>
          </a:bodyPr>
          <a:lstStyle/>
          <a:p>
            <a:pPr>
              <a:spcBef>
                <a:spcPct val="20000"/>
              </a:spcBef>
              <a:buFont typeface="Arial" panose="020B0604020202020204" pitchFamily="34" charset="0"/>
            </a:pPr>
            <a:r>
              <a:rPr lang="cs-CZ" sz="1900" b="1" dirty="0" smtClean="0">
                <a:solidFill>
                  <a:srgbClr val="002060"/>
                </a:solidFill>
                <a:latin typeface="+mn-lt"/>
                <a:ea typeface="+mn-ea"/>
                <a:cs typeface="+mn-cs"/>
              </a:rPr>
              <a:t>M</a:t>
            </a:r>
            <a:r>
              <a:rPr lang="en-US" sz="1900" b="1" dirty="0" smtClean="0">
                <a:solidFill>
                  <a:srgbClr val="002060"/>
                </a:solidFill>
                <a:latin typeface="+mn-lt"/>
                <a:ea typeface="+mn-ea"/>
                <a:cs typeface="+mn-cs"/>
              </a:rPr>
              <a:t>18</a:t>
            </a:r>
            <a:r>
              <a:rPr lang="cs-CZ" sz="1900" b="1" dirty="0" smtClean="0">
                <a:solidFill>
                  <a:srgbClr val="002060"/>
                </a:solidFill>
                <a:latin typeface="+mn-lt"/>
                <a:ea typeface="+mn-ea"/>
                <a:cs typeface="+mn-cs"/>
              </a:rPr>
              <a:t>-M</a:t>
            </a:r>
            <a:r>
              <a:rPr lang="en-US" sz="1900" b="1" dirty="0" smtClean="0">
                <a:solidFill>
                  <a:srgbClr val="002060"/>
                </a:solidFill>
                <a:latin typeface="+mn-lt"/>
                <a:ea typeface="+mn-ea"/>
                <a:cs typeface="+mn-cs"/>
              </a:rPr>
              <a:t>27</a:t>
            </a:r>
            <a:r>
              <a:rPr lang="cs-CZ" sz="1900" b="1" dirty="0" smtClean="0">
                <a:solidFill>
                  <a:srgbClr val="002060"/>
                </a:solidFill>
                <a:latin typeface="+mn-lt"/>
                <a:ea typeface="+mn-ea"/>
                <a:cs typeface="+mn-cs"/>
              </a:rPr>
              <a:t> Activities </a:t>
            </a:r>
            <a:endParaRPr lang="cs-CZ" sz="1900" b="1" dirty="0">
              <a:solidFill>
                <a:srgbClr val="002060"/>
              </a:solidFill>
              <a:latin typeface="+mn-lt"/>
              <a:ea typeface="+mn-ea"/>
              <a:cs typeface="+mn-cs"/>
            </a:endParaRPr>
          </a:p>
        </p:txBody>
      </p:sp>
      <p:sp>
        <p:nvSpPr>
          <p:cNvPr id="2" name="Obdélník 1"/>
          <p:cNvSpPr/>
          <p:nvPr/>
        </p:nvSpPr>
        <p:spPr>
          <a:xfrm>
            <a:off x="533400" y="1600200"/>
            <a:ext cx="28956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b="1" dirty="0" smtClean="0">
                <a:solidFill>
                  <a:srgbClr val="0070C0"/>
                </a:solidFill>
              </a:rPr>
              <a:t>Assembling the system in CMI</a:t>
            </a:r>
            <a:endParaRPr lang="en-GB" sz="1600" b="1" dirty="0">
              <a:solidFill>
                <a:srgbClr val="0070C0"/>
              </a:solidFill>
            </a:endParaRPr>
          </a:p>
        </p:txBody>
      </p:sp>
      <p:sp>
        <p:nvSpPr>
          <p:cNvPr id="10" name="Obdélník 9"/>
          <p:cNvSpPr/>
          <p:nvPr/>
        </p:nvSpPr>
        <p:spPr>
          <a:xfrm>
            <a:off x="1828800" y="685800"/>
            <a:ext cx="5105400" cy="430887"/>
          </a:xfrm>
          <a:prstGeom prst="rect">
            <a:avLst/>
          </a:prstGeom>
        </p:spPr>
        <p:txBody>
          <a:bodyPr wrap="square">
            <a:spAutoFit/>
          </a:bodyPr>
          <a:lstStyle/>
          <a:p>
            <a:pPr algn="ctr"/>
            <a:r>
              <a:rPr lang="cs-CZ" sz="1100" i="1" dirty="0" err="1">
                <a:solidFill>
                  <a:srgbClr val="0070C0"/>
                </a:solidFill>
              </a:rPr>
              <a:t>All</a:t>
            </a:r>
            <a:r>
              <a:rPr lang="cs-CZ" sz="1100" i="1" dirty="0">
                <a:solidFill>
                  <a:srgbClr val="0070C0"/>
                </a:solidFill>
              </a:rPr>
              <a:t> </a:t>
            </a:r>
            <a:r>
              <a:rPr lang="cs-CZ" sz="1100" i="1" dirty="0" err="1">
                <a:solidFill>
                  <a:srgbClr val="0070C0"/>
                </a:solidFill>
              </a:rPr>
              <a:t>acivities</a:t>
            </a:r>
            <a:r>
              <a:rPr lang="cs-CZ" sz="1100" i="1" dirty="0">
                <a:solidFill>
                  <a:srgbClr val="0070C0"/>
                </a:solidFill>
              </a:rPr>
              <a:t> are </a:t>
            </a:r>
            <a:r>
              <a:rPr lang="cs-CZ" sz="1100" i="1" dirty="0" err="1">
                <a:solidFill>
                  <a:srgbClr val="0070C0"/>
                </a:solidFill>
              </a:rPr>
              <a:t>going</a:t>
            </a:r>
            <a:r>
              <a:rPr lang="cs-CZ" sz="1100" i="1" dirty="0">
                <a:solidFill>
                  <a:srgbClr val="0070C0"/>
                </a:solidFill>
              </a:rPr>
              <a:t> on </a:t>
            </a:r>
            <a:r>
              <a:rPr lang="cs-CZ" sz="1100" i="1" dirty="0" smtClean="0">
                <a:solidFill>
                  <a:srgbClr val="0070C0"/>
                </a:solidFill>
              </a:rPr>
              <a:t>in </a:t>
            </a:r>
            <a:r>
              <a:rPr lang="cs-CZ" sz="1100" i="1" dirty="0" err="1" smtClean="0">
                <a:solidFill>
                  <a:srgbClr val="0070C0"/>
                </a:solidFill>
              </a:rPr>
              <a:t>close</a:t>
            </a:r>
            <a:r>
              <a:rPr lang="cs-CZ" sz="1100" i="1" dirty="0" smtClean="0">
                <a:solidFill>
                  <a:srgbClr val="0070C0"/>
                </a:solidFill>
              </a:rPr>
              <a:t> </a:t>
            </a:r>
            <a:r>
              <a:rPr lang="cs-CZ" sz="1100" i="1" dirty="0" err="1" smtClean="0">
                <a:solidFill>
                  <a:srgbClr val="0070C0"/>
                </a:solidFill>
              </a:rPr>
              <a:t>collaboration</a:t>
            </a:r>
            <a:r>
              <a:rPr lang="cs-CZ" sz="1100" i="1" dirty="0" smtClean="0">
                <a:solidFill>
                  <a:srgbClr val="0070C0"/>
                </a:solidFill>
              </a:rPr>
              <a:t> </a:t>
            </a:r>
            <a:r>
              <a:rPr lang="cs-CZ" sz="1100" i="1" dirty="0" err="1">
                <a:solidFill>
                  <a:srgbClr val="0070C0"/>
                </a:solidFill>
              </a:rPr>
              <a:t>with</a:t>
            </a:r>
            <a:r>
              <a:rPr lang="cs-CZ" sz="1100" i="1" dirty="0">
                <a:solidFill>
                  <a:srgbClr val="0070C0"/>
                </a:solidFill>
              </a:rPr>
              <a:t> </a:t>
            </a:r>
            <a:r>
              <a:rPr lang="cs-CZ" sz="1100" i="1" dirty="0" err="1" smtClean="0">
                <a:solidFill>
                  <a:srgbClr val="0070C0"/>
                </a:solidFill>
              </a:rPr>
              <a:t>Sources</a:t>
            </a:r>
            <a:r>
              <a:rPr lang="cs-CZ" sz="1100" i="1" dirty="0" smtClean="0">
                <a:solidFill>
                  <a:srgbClr val="0070C0"/>
                </a:solidFill>
              </a:rPr>
              <a:t> and </a:t>
            </a:r>
            <a:r>
              <a:rPr lang="cs-CZ" sz="1100" i="1" dirty="0" err="1" smtClean="0">
                <a:solidFill>
                  <a:srgbClr val="0070C0"/>
                </a:solidFill>
              </a:rPr>
              <a:t>Detectors</a:t>
            </a:r>
            <a:r>
              <a:rPr lang="cs-CZ" sz="1100" i="1" dirty="0" smtClean="0">
                <a:solidFill>
                  <a:srgbClr val="0070C0"/>
                </a:solidFill>
              </a:rPr>
              <a:t> Group ,  </a:t>
            </a:r>
            <a:r>
              <a:rPr lang="cs-CZ" sz="1100" i="1" dirty="0">
                <a:solidFill>
                  <a:srgbClr val="0070C0"/>
                </a:solidFill>
              </a:rPr>
              <a:t>NIST </a:t>
            </a:r>
            <a:r>
              <a:rPr lang="cs-CZ" sz="1100" i="1" dirty="0" err="1">
                <a:solidFill>
                  <a:srgbClr val="0070C0"/>
                </a:solidFill>
              </a:rPr>
              <a:t>Boulder</a:t>
            </a:r>
            <a:endParaRPr lang="cs-CZ" sz="1100" i="1" dirty="0">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38613" y="2649701"/>
            <a:ext cx="2744447" cy="154367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49775" y="2103704"/>
            <a:ext cx="3018891" cy="1698041"/>
          </a:xfrm>
          <a:prstGeom prst="rect">
            <a:avLst/>
          </a:prstGeom>
        </p:spPr>
      </p:pic>
      <p:sp>
        <p:nvSpPr>
          <p:cNvPr id="21" name="Right Arrow 20"/>
          <p:cNvSpPr/>
          <p:nvPr/>
        </p:nvSpPr>
        <p:spPr>
          <a:xfrm>
            <a:off x="3857625" y="2895600"/>
            <a:ext cx="2438401" cy="3121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2981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49" y="548600"/>
            <a:ext cx="7489825" cy="360120"/>
          </a:xfrm>
        </p:spPr>
        <p:txBody>
          <a:bodyPr>
            <a:normAutofit fontScale="90000"/>
          </a:bodyPr>
          <a:lstStyle/>
          <a:p>
            <a:r>
              <a:rPr lang="fr-CH" sz="3200" dirty="0" smtClean="0">
                <a:latin typeface="Arial" panose="020B0604020202020204" pitchFamily="34" charset="0"/>
                <a:cs typeface="Arial" panose="020B0604020202020204" pitchFamily="34" charset="0"/>
              </a:rPr>
              <a:t>Activities in WP3</a:t>
            </a:r>
            <a:endParaRPr lang="en-GB" sz="32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03040" y="908720"/>
            <a:ext cx="864096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latin typeface="Arial" panose="020B0604020202020204" pitchFamily="34" charset="0"/>
                <a:cs typeface="Arial" panose="020B0604020202020204" pitchFamily="34" charset="0"/>
              </a:rPr>
              <a:t>Task 3.3 Novel fibre coupled power detector</a:t>
            </a:r>
            <a:endParaRPr lang="en-GB" sz="1800" dirty="0">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538489320"/>
              </p:ext>
            </p:extLst>
          </p:nvPr>
        </p:nvGraphicFramePr>
        <p:xfrm>
          <a:off x="755576" y="1412776"/>
          <a:ext cx="7920880" cy="4795838"/>
        </p:xfrm>
        <a:graphic>
          <a:graphicData uri="http://schemas.openxmlformats.org/drawingml/2006/table">
            <a:tbl>
              <a:tblPr>
                <a:tableStyleId>{5C22544A-7EE6-4342-B048-85BDC9FD1C3A}</a:tableStyleId>
              </a:tblPr>
              <a:tblGrid>
                <a:gridCol w="935634"/>
                <a:gridCol w="4770091"/>
                <a:gridCol w="1279521"/>
                <a:gridCol w="935634"/>
              </a:tblGrid>
              <a:tr h="729414">
                <a:tc>
                  <a:txBody>
                    <a:bodyPr/>
                    <a:lstStyle/>
                    <a:p>
                      <a:pPr algn="just">
                        <a:lnSpc>
                          <a:spcPct val="115000"/>
                        </a:lnSpc>
                        <a:spcBef>
                          <a:spcPts val="300"/>
                        </a:spcBef>
                        <a:spcAft>
                          <a:spcPts val="300"/>
                        </a:spcAft>
                      </a:pPr>
                      <a:r>
                        <a:rPr lang="en-GB" sz="1100" dirty="0">
                          <a:effectLst/>
                        </a:rPr>
                        <a:t>A3.3.1</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CMI will integrate a carbon nanotube based chip into a suitable cryostat convenient for portable operation and will provide the electronic readout instrumentation.</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smtClean="0">
                          <a:effectLst/>
                        </a:rPr>
                        <a:t>CMI</a:t>
                      </a:r>
                    </a:p>
                    <a:p>
                      <a:pPr algn="ctr">
                        <a:lnSpc>
                          <a:spcPct val="115000"/>
                        </a:lnSpc>
                        <a:spcBef>
                          <a:spcPts val="300"/>
                        </a:spcBef>
                        <a:spcAft>
                          <a:spcPts val="300"/>
                        </a:spcAft>
                      </a:pPr>
                      <a:r>
                        <a:rPr lang="en-GB" sz="1100" dirty="0" smtClean="0">
                          <a:effectLst/>
                          <a:latin typeface="Calibri"/>
                          <a:ea typeface="Calibri"/>
                          <a:cs typeface="Times New Roman"/>
                        </a:rPr>
                        <a:t>Ongoing</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smtClean="0">
                          <a:effectLst/>
                        </a:rPr>
                        <a:t>M9</a:t>
                      </a:r>
                      <a:endParaRPr lang="de-CH" sz="1100" dirty="0" smtClean="0">
                        <a:effectLst/>
                      </a:endParaRPr>
                    </a:p>
                    <a:p>
                      <a:pPr>
                        <a:lnSpc>
                          <a:spcPct val="115000"/>
                        </a:lnSpc>
                        <a:spcBef>
                          <a:spcPts val="300"/>
                        </a:spcBef>
                        <a:spcAft>
                          <a:spcPts val="300"/>
                        </a:spcAft>
                      </a:pPr>
                      <a:r>
                        <a:rPr lang="fr-CH" sz="1100" dirty="0" smtClean="0">
                          <a:effectLst/>
                          <a:latin typeface="Calibri"/>
                          <a:ea typeface="Calibri"/>
                          <a:cs typeface="Times New Roman"/>
                        </a:rPr>
                        <a:t>Delayed</a:t>
                      </a:r>
                      <a:endParaRPr lang="de-CH" sz="1100" dirty="0">
                        <a:effectLst/>
                        <a:latin typeface="Calibri"/>
                        <a:ea typeface="Calibri"/>
                        <a:cs typeface="Times New Roman"/>
                      </a:endParaRPr>
                    </a:p>
                  </a:txBody>
                  <a:tcPr marL="68580" marR="68580" marT="0" marB="0">
                    <a:solidFill>
                      <a:srgbClr val="FF0000"/>
                    </a:solidFill>
                  </a:tcPr>
                </a:tc>
              </a:tr>
              <a:tr h="1029635">
                <a:tc>
                  <a:txBody>
                    <a:bodyPr/>
                    <a:lstStyle/>
                    <a:p>
                      <a:pPr algn="just">
                        <a:lnSpc>
                          <a:spcPct val="115000"/>
                        </a:lnSpc>
                        <a:spcBef>
                          <a:spcPts val="300"/>
                        </a:spcBef>
                        <a:spcAft>
                          <a:spcPts val="300"/>
                        </a:spcAft>
                      </a:pPr>
                      <a:r>
                        <a:rPr lang="en-GB" sz="1100" dirty="0">
                          <a:effectLst/>
                        </a:rPr>
                        <a:t>A3.3.2</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METAS, with collaboration from CMI, will design, manufacture and characterise the fibre coupling for the radiometer developed in A3.3.1. METAS will concentrate on the structure and on the optical properties of the fibre coupling system and CMI will work on the related thermal conductivity issues.</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METAS, </a:t>
                      </a:r>
                      <a:r>
                        <a:rPr lang="en-GB" sz="1100" dirty="0" smtClean="0">
                          <a:effectLst/>
                        </a:rPr>
                        <a:t>CMI</a:t>
                      </a:r>
                    </a:p>
                    <a:p>
                      <a:pPr algn="ctr">
                        <a:lnSpc>
                          <a:spcPct val="115000"/>
                        </a:lnSpc>
                        <a:spcBef>
                          <a:spcPts val="300"/>
                        </a:spcBef>
                        <a:spcAft>
                          <a:spcPts val="300"/>
                        </a:spcAft>
                      </a:pPr>
                      <a:r>
                        <a:rPr lang="en-GB" sz="1100" dirty="0" smtClean="0">
                          <a:effectLst/>
                          <a:latin typeface="Calibri"/>
                          <a:ea typeface="Calibri"/>
                          <a:cs typeface="Times New Roman"/>
                        </a:rPr>
                        <a:t>Ongoing</a:t>
                      </a:r>
                      <a:endParaRPr lang="de-CH" sz="1100" dirty="0">
                        <a:effectLst/>
                        <a:latin typeface="Calibri"/>
                        <a:ea typeface="Calibri"/>
                        <a:cs typeface="Times New Roman"/>
                      </a:endParaRPr>
                    </a:p>
                  </a:txBody>
                  <a:tcPr marL="68580" marR="68580" marT="0" marB="0">
                    <a:solidFill>
                      <a:srgbClr val="00B050"/>
                    </a:solidFill>
                  </a:tcPr>
                </a:tc>
                <a:tc>
                  <a:txBody>
                    <a:bodyPr/>
                    <a:lstStyle/>
                    <a:p>
                      <a:pPr>
                        <a:lnSpc>
                          <a:spcPct val="115000"/>
                        </a:lnSpc>
                        <a:spcBef>
                          <a:spcPts val="300"/>
                        </a:spcBef>
                        <a:spcAft>
                          <a:spcPts val="300"/>
                        </a:spcAft>
                      </a:pPr>
                      <a:r>
                        <a:rPr lang="en-GB" sz="1100" dirty="0" smtClean="0">
                          <a:effectLst/>
                        </a:rPr>
                        <a:t>M18</a:t>
                      </a:r>
                    </a:p>
                    <a:p>
                      <a:pPr>
                        <a:lnSpc>
                          <a:spcPct val="115000"/>
                        </a:lnSpc>
                        <a:spcBef>
                          <a:spcPts val="300"/>
                        </a:spcBef>
                        <a:spcAft>
                          <a:spcPts val="300"/>
                        </a:spcAft>
                      </a:pPr>
                      <a:r>
                        <a:rPr lang="en-GB" sz="1100" smtClean="0">
                          <a:effectLst/>
                          <a:latin typeface="Calibri"/>
                          <a:ea typeface="Calibri"/>
                          <a:cs typeface="Times New Roman"/>
                        </a:rPr>
                        <a:t>Development of switch: finished</a:t>
                      </a:r>
                    </a:p>
                  </a:txBody>
                  <a:tcPr marL="68580" marR="68580" marT="0" marB="0">
                    <a:solidFill>
                      <a:srgbClr val="00B050"/>
                    </a:solidFill>
                  </a:tcPr>
                </a:tc>
              </a:tr>
              <a:tr h="600075">
                <a:tc>
                  <a:txBody>
                    <a:bodyPr/>
                    <a:lstStyle/>
                    <a:p>
                      <a:pPr algn="just">
                        <a:lnSpc>
                          <a:spcPct val="115000"/>
                        </a:lnSpc>
                        <a:spcBef>
                          <a:spcPts val="300"/>
                        </a:spcBef>
                        <a:spcAft>
                          <a:spcPts val="300"/>
                        </a:spcAft>
                      </a:pP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endParaRPr lang="de-CH" sz="11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endParaRPr lang="de-CH" sz="1100" dirty="0">
                        <a:effectLst/>
                        <a:latin typeface="Calibri"/>
                        <a:ea typeface="Calibri"/>
                        <a:cs typeface="Times New Roman"/>
                      </a:endParaRPr>
                    </a:p>
                  </a:txBody>
                  <a:tcPr marL="68580" marR="68580" marT="0" marB="0">
                    <a:solidFill>
                      <a:srgbClr val="00B050"/>
                    </a:solidFill>
                  </a:tcP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GB" sz="1100" smtClean="0">
                          <a:effectLst/>
                          <a:latin typeface="Calibri"/>
                          <a:ea typeface="Calibri"/>
                          <a:cs typeface="Times New Roman"/>
                        </a:rPr>
                        <a:t>Integration in radiometer: Delayed</a:t>
                      </a:r>
                      <a:endParaRPr lang="de-CH" sz="1100" smtClean="0">
                        <a:effectLst/>
                        <a:latin typeface="Calibri"/>
                        <a:ea typeface="Calibri"/>
                        <a:cs typeface="Times New Roman"/>
                      </a:endParaRPr>
                    </a:p>
                  </a:txBody>
                  <a:tcPr marL="68580" marR="68580" marT="0" marB="0">
                    <a:solidFill>
                      <a:srgbClr val="FF0000"/>
                    </a:solidFill>
                  </a:tcPr>
                </a:tc>
              </a:tr>
              <a:tr h="480941">
                <a:tc>
                  <a:txBody>
                    <a:bodyPr/>
                    <a:lstStyle/>
                    <a:p>
                      <a:pPr algn="just">
                        <a:lnSpc>
                          <a:spcPct val="115000"/>
                        </a:lnSpc>
                        <a:spcBef>
                          <a:spcPts val="300"/>
                        </a:spcBef>
                        <a:spcAft>
                          <a:spcPts val="300"/>
                        </a:spcAft>
                      </a:pPr>
                      <a:r>
                        <a:rPr lang="en-GB" sz="1100" dirty="0">
                          <a:effectLst/>
                        </a:rPr>
                        <a:t>A3.3.3</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CMI will assemble the prototype developed in A3.3.1 and A3.3.2 and check the functionality in terms of its sensitivity.</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CMI</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M30</a:t>
                      </a:r>
                      <a:endParaRPr lang="de-CH" sz="1100" dirty="0">
                        <a:effectLst/>
                        <a:latin typeface="Calibri"/>
                        <a:ea typeface="Calibri"/>
                        <a:cs typeface="Times New Roman"/>
                      </a:endParaRPr>
                    </a:p>
                  </a:txBody>
                  <a:tcPr marL="68580" marR="68580" marT="0" marB="0"/>
                </a:tc>
              </a:tr>
              <a:tr h="729414">
                <a:tc>
                  <a:txBody>
                    <a:bodyPr/>
                    <a:lstStyle/>
                    <a:p>
                      <a:pPr algn="just">
                        <a:lnSpc>
                          <a:spcPct val="115000"/>
                        </a:lnSpc>
                        <a:spcBef>
                          <a:spcPts val="300"/>
                        </a:spcBef>
                        <a:spcAft>
                          <a:spcPts val="300"/>
                        </a:spcAft>
                      </a:pPr>
                      <a:r>
                        <a:rPr lang="en-GB" sz="1100" dirty="0">
                          <a:effectLst/>
                        </a:rPr>
                        <a:t>A3.3.4</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CMI and METAS will perform the comparison of the prototype assembled in A3.3.3 with the currently established highest standard radiometer.</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CMI, METAS</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M32</a:t>
                      </a:r>
                      <a:endParaRPr lang="de-CH" sz="1100" dirty="0">
                        <a:effectLst/>
                        <a:latin typeface="Calibri"/>
                        <a:ea typeface="Calibri"/>
                        <a:cs typeface="Times New Roman"/>
                      </a:endParaRPr>
                    </a:p>
                  </a:txBody>
                  <a:tcPr marL="68580" marR="68580" marT="0" marB="0"/>
                </a:tc>
              </a:tr>
              <a:tr h="1226359">
                <a:tc>
                  <a:txBody>
                    <a:bodyPr/>
                    <a:lstStyle/>
                    <a:p>
                      <a:pPr algn="just">
                        <a:lnSpc>
                          <a:spcPct val="115000"/>
                        </a:lnSpc>
                        <a:spcBef>
                          <a:spcPts val="300"/>
                        </a:spcBef>
                        <a:spcAft>
                          <a:spcPts val="300"/>
                        </a:spcAft>
                      </a:pPr>
                      <a:r>
                        <a:rPr lang="en-GB" sz="1100" dirty="0">
                          <a:effectLst/>
                        </a:rPr>
                        <a:t>A3.3.5</a:t>
                      </a:r>
                      <a:endParaRPr lang="de-CH" sz="1100" dirty="0">
                        <a:effectLst/>
                        <a:latin typeface="Calibri"/>
                        <a:ea typeface="Calibri"/>
                        <a:cs typeface="Times New Roman"/>
                      </a:endParaRPr>
                    </a:p>
                  </a:txBody>
                  <a:tcPr marL="68580" marR="68580" marT="0" marB="0"/>
                </a:tc>
                <a:tc>
                  <a:txBody>
                    <a:bodyPr/>
                    <a:lstStyle/>
                    <a:p>
                      <a:pPr algn="just">
                        <a:lnSpc>
                          <a:spcPct val="115000"/>
                        </a:lnSpc>
                        <a:spcBef>
                          <a:spcPts val="300"/>
                        </a:spcBef>
                        <a:spcAft>
                          <a:spcPts val="300"/>
                        </a:spcAft>
                      </a:pPr>
                      <a:r>
                        <a:rPr lang="en-GB" sz="1100" dirty="0">
                          <a:effectLst/>
                        </a:rPr>
                        <a:t>CMI and METAS will write a report on the development and performance evaluation of the prototype fibre coupled carbon nanotube based cryogenic radiometer developed in A3.3.1 to A3.3.3 and evaluated in A3.3.4, and will send it to the coordinator for submission to EURAMET as D8. </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CMI, METAS</a:t>
                      </a:r>
                      <a:endParaRPr lang="de-CH" sz="1100" dirty="0">
                        <a:effectLst/>
                        <a:latin typeface="Calibri"/>
                        <a:ea typeface="Calibri"/>
                        <a:cs typeface="Times New Roman"/>
                      </a:endParaRPr>
                    </a:p>
                  </a:txBody>
                  <a:tcPr marL="68580" marR="68580" marT="0" marB="0"/>
                </a:tc>
                <a:tc>
                  <a:txBody>
                    <a:bodyPr/>
                    <a:lstStyle/>
                    <a:p>
                      <a:pPr>
                        <a:lnSpc>
                          <a:spcPct val="115000"/>
                        </a:lnSpc>
                        <a:spcBef>
                          <a:spcPts val="300"/>
                        </a:spcBef>
                        <a:spcAft>
                          <a:spcPts val="300"/>
                        </a:spcAft>
                      </a:pPr>
                      <a:r>
                        <a:rPr lang="en-GB" sz="1100" dirty="0">
                          <a:effectLst/>
                        </a:rPr>
                        <a:t>M34</a:t>
                      </a:r>
                      <a:endParaRPr lang="de-CH" sz="1100" dirty="0">
                        <a:effectLst/>
                        <a:latin typeface="Calibri"/>
                        <a:ea typeface="Calibri"/>
                        <a:cs typeface="Times New Roman"/>
                      </a:endParaRPr>
                    </a:p>
                  </a:txBody>
                  <a:tcPr marL="68580" marR="68580" marT="0" marB="0"/>
                </a:tc>
              </a:tr>
            </a:tbl>
          </a:graphicData>
        </a:graphic>
      </p:graphicFrame>
      <p:sp>
        <p:nvSpPr>
          <p:cNvPr id="8" name="Slide Number Placeholder 6"/>
          <p:cNvSpPr>
            <a:spLocks noGrp="1"/>
          </p:cNvSpPr>
          <p:nvPr>
            <p:ph type="sldNum" sz="quarter" idx="12"/>
          </p:nvPr>
        </p:nvSpPr>
        <p:spPr>
          <a:xfrm>
            <a:off x="8600852" y="6600825"/>
            <a:ext cx="447897" cy="125508"/>
          </a:xfrm>
          <a:solidFill>
            <a:schemeClr val="bg1"/>
          </a:solidFill>
        </p:spPr>
        <p:txBody>
          <a:bodyPr/>
          <a:lstStyle/>
          <a:p>
            <a:fld id="{50920020-C4C3-416C-933F-2D0F93692610}" type="slidenum">
              <a:rPr lang="de-CH" smtClean="0"/>
              <a:pPr/>
              <a:t>33</a:t>
            </a:fld>
            <a:endParaRPr lang="de-CH" dirty="0"/>
          </a:p>
        </p:txBody>
      </p:sp>
      <p:sp>
        <p:nvSpPr>
          <p:cNvPr id="9" name="Footer Placeholder 4"/>
          <p:cNvSpPr>
            <a:spLocks noGrp="1"/>
          </p:cNvSpPr>
          <p:nvPr>
            <p:ph type="ftr" sz="quarter" idx="11"/>
          </p:nvPr>
        </p:nvSpPr>
        <p:spPr>
          <a:xfrm>
            <a:off x="1422400" y="6582675"/>
            <a:ext cx="6193070" cy="143658"/>
          </a:xfrm>
          <a:solidFill>
            <a:schemeClr val="bg1"/>
          </a:solidFill>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7659993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z="3200" dirty="0" smtClean="0">
                <a:latin typeface="Arial" panose="020B0604020202020204" pitchFamily="34" charset="0"/>
                <a:cs typeface="Arial" panose="020B0604020202020204" pitchFamily="34" charset="0"/>
              </a:rPr>
              <a:t>Deliverables</a:t>
            </a:r>
            <a:endParaRPr lang="en-GB"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8258" y="1228725"/>
            <a:ext cx="8291264" cy="4525963"/>
          </a:xfrm>
        </p:spPr>
        <p:txBody>
          <a:bodyPr>
            <a:normAutofit/>
          </a:bodyPr>
          <a:lstStyle/>
          <a:p>
            <a:pPr marL="0" indent="0">
              <a:buNone/>
            </a:pPr>
            <a:r>
              <a:rPr lang="en-GB" sz="1800" dirty="0" smtClean="0">
                <a:latin typeface="Arial" panose="020B0604020202020204" pitchFamily="34" charset="0"/>
                <a:cs typeface="Arial" panose="020B0604020202020204" pitchFamily="34" charset="0"/>
              </a:rPr>
              <a:t>The activities carried out in WP3  lead to following deliverables:</a:t>
            </a:r>
          </a:p>
          <a:p>
            <a:pPr marL="285750" indent="-285750">
              <a:buFont typeface="Wingdings" panose="05000000000000000000" pitchFamily="2" charset="2"/>
              <a:buChar char="Ø"/>
            </a:pPr>
            <a:endParaRPr lang="en-GB"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GB" sz="1800" b="1" dirty="0" smtClean="0">
                <a:solidFill>
                  <a:srgbClr val="FF0000"/>
                </a:solidFill>
                <a:latin typeface="Arial" panose="020B0604020202020204" pitchFamily="34" charset="0"/>
                <a:cs typeface="Arial" panose="020B0604020202020204" pitchFamily="34" charset="0"/>
              </a:rPr>
              <a:t>D6</a:t>
            </a:r>
            <a:r>
              <a:rPr lang="en-GB" sz="1800" dirty="0" smtClean="0">
                <a:latin typeface="Arial" panose="020B0604020202020204" pitchFamily="34" charset="0"/>
                <a:cs typeface="Arial" panose="020B0604020202020204" pitchFamily="34" charset="0"/>
              </a:rPr>
              <a:t>: Report on the demonstration of a fully traceable system for EAF measurements. </a:t>
            </a:r>
            <a:r>
              <a:rPr lang="en-GB" sz="1800" dirty="0" smtClean="0">
                <a:solidFill>
                  <a:srgbClr val="FF0000"/>
                </a:solidFill>
                <a:latin typeface="Arial" panose="020B0604020202020204" pitchFamily="34" charset="0"/>
                <a:cs typeface="Arial" panose="020B0604020202020204" pitchFamily="34" charset="0"/>
              </a:rPr>
              <a:t>Delivery date : M34.</a:t>
            </a:r>
            <a:br>
              <a:rPr lang="en-GB" sz="1800" dirty="0" smtClean="0">
                <a:solidFill>
                  <a:srgbClr val="FF0000"/>
                </a:solidFill>
                <a:latin typeface="Arial" panose="020B0604020202020204" pitchFamily="34" charset="0"/>
                <a:cs typeface="Arial" panose="020B0604020202020204" pitchFamily="34" charset="0"/>
              </a:rPr>
            </a:br>
            <a:endParaRPr lang="en-GB" sz="1800" dirty="0" smtClean="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GB" sz="1800" b="1" dirty="0" smtClean="0">
                <a:solidFill>
                  <a:srgbClr val="FF0000"/>
                </a:solidFill>
                <a:latin typeface="Arial" panose="020B0604020202020204" pitchFamily="34" charset="0"/>
                <a:cs typeface="Arial" panose="020B0604020202020204" pitchFamily="34" charset="0"/>
              </a:rPr>
              <a:t>D7</a:t>
            </a:r>
            <a:r>
              <a:rPr lang="en-GB" sz="1800" dirty="0" smtClean="0">
                <a:latin typeface="Arial" panose="020B0604020202020204" pitchFamily="34" charset="0"/>
                <a:cs typeface="Arial" panose="020B0604020202020204" pitchFamily="34" charset="0"/>
              </a:rPr>
              <a:t>: Report on the demonstration and validation, by inter-comparison, of fully traceable artefacts for the calibration of the distance scale of high resolution OTDR and for the attenuation scale of multimode OTDR.                    </a:t>
            </a:r>
            <a:r>
              <a:rPr lang="en-GB" sz="1800" dirty="0" smtClean="0">
                <a:solidFill>
                  <a:srgbClr val="FF0000"/>
                </a:solidFill>
                <a:latin typeface="Arial" panose="020B0604020202020204" pitchFamily="34" charset="0"/>
                <a:cs typeface="Arial" panose="020B0604020202020204" pitchFamily="34" charset="0"/>
              </a:rPr>
              <a:t>Delivery date : M34.</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endParaRPr lang="en-GB"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GB" sz="1800" b="1" dirty="0" smtClean="0">
                <a:solidFill>
                  <a:srgbClr val="FF0000"/>
                </a:solidFill>
                <a:latin typeface="Arial" panose="020B0604020202020204" pitchFamily="34" charset="0"/>
                <a:cs typeface="Arial" panose="020B0604020202020204" pitchFamily="34" charset="0"/>
              </a:rPr>
              <a:t>D8</a:t>
            </a:r>
            <a:r>
              <a:rPr lang="en-GB" sz="1800" dirty="0" smtClean="0">
                <a:latin typeface="Arial" panose="020B0604020202020204" pitchFamily="34" charset="0"/>
                <a:cs typeface="Arial" panose="020B0604020202020204" pitchFamily="34" charset="0"/>
              </a:rPr>
              <a:t>: Report on the development and performance evaluation of a prototype fibre coupled carbon nanotube based on cryogenic radiometer, with a target accuracy better than 0.5 % and the capability to measure optical power at 1550 nm with a relative uncertainty of less than 0.25 %.</a:t>
            </a:r>
            <a:r>
              <a:rPr lang="en-GB" sz="1800" dirty="0" smtClean="0">
                <a:solidFill>
                  <a:srgbClr val="FF0000"/>
                </a:solidFill>
                <a:latin typeface="Arial" panose="020B0604020202020204" pitchFamily="34" charset="0"/>
                <a:cs typeface="Arial" panose="020B0604020202020204" pitchFamily="34" charset="0"/>
              </a:rPr>
              <a:t> Delivery date : M34.</a:t>
            </a:r>
            <a:br>
              <a:rPr lang="en-GB" sz="1800" dirty="0" smtClean="0">
                <a:solidFill>
                  <a:srgbClr val="FF0000"/>
                </a:solidFill>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34</a:t>
            </a:fld>
            <a:endParaRPr lang="de-CH" dirty="0"/>
          </a:p>
        </p:txBody>
      </p:sp>
      <p:sp>
        <p:nvSpPr>
          <p:cNvPr id="8"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Tree>
    <p:extLst>
      <p:ext uri="{BB962C8B-B14F-4D97-AF65-F5344CB8AC3E}">
        <p14:creationId xmlns:p14="http://schemas.microsoft.com/office/powerpoint/2010/main" val="3644607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en-GB" dirty="0" smtClean="0"/>
              <a:t>Thank you very much for your attention</a:t>
            </a:r>
            <a:endParaRPr lang="en-GB" dirty="0"/>
          </a:p>
        </p:txBody>
      </p:sp>
    </p:spTree>
    <p:extLst>
      <p:ext uri="{BB962C8B-B14F-4D97-AF65-F5344CB8AC3E}">
        <p14:creationId xmlns:p14="http://schemas.microsoft.com/office/powerpoint/2010/main" val="1902838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50" y="1339075"/>
            <a:ext cx="3635376" cy="2726533"/>
          </a:xfrm>
          <a:prstGeom prst="rect">
            <a:avLst/>
          </a:prstGeom>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840"/>
          <a:stretch/>
        </p:blipFill>
        <p:spPr bwMode="auto">
          <a:xfrm>
            <a:off x="4355975" y="1320050"/>
            <a:ext cx="325291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539552" y="4547019"/>
            <a:ext cx="3960440" cy="1872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latin typeface="Arial" panose="020B0604020202020204" pitchFamily="34" charset="0"/>
                <a:cs typeface="Arial" panose="020B0604020202020204" pitchFamily="34" charset="0"/>
              </a:rPr>
              <a:t>Camera</a:t>
            </a:r>
          </a:p>
          <a:p>
            <a:pPr marL="0" indent="0">
              <a:buNone/>
            </a:pPr>
            <a:r>
              <a:rPr lang="en-GB" sz="1400" dirty="0" smtClean="0">
                <a:latin typeface="Arial" panose="020B0604020202020204" pitchFamily="34" charset="0"/>
                <a:cs typeface="Arial" panose="020B0604020202020204" pitchFamily="34" charset="0"/>
              </a:rPr>
              <a:t>Hamamatsu </a:t>
            </a:r>
            <a:r>
              <a:rPr lang="en-GB" sz="1400" dirty="0">
                <a:latin typeface="Arial" panose="020B0604020202020204" pitchFamily="34" charset="0"/>
                <a:cs typeface="Arial" panose="020B0604020202020204" pitchFamily="34" charset="0"/>
              </a:rPr>
              <a:t>ORCA Flash </a:t>
            </a:r>
            <a:r>
              <a:rPr lang="en-GB" sz="1400" dirty="0" smtClean="0">
                <a:latin typeface="Arial" panose="020B0604020202020204" pitchFamily="34" charset="0"/>
                <a:cs typeface="Arial" panose="020B0604020202020204" pitchFamily="34" charset="0"/>
              </a:rPr>
              <a:t>4.0LT</a:t>
            </a:r>
          </a:p>
          <a:p>
            <a:r>
              <a:rPr lang="en-GB" sz="1400" dirty="0" smtClean="0">
                <a:latin typeface="Arial" panose="020B0604020202020204" pitchFamily="34" charset="0"/>
                <a:cs typeface="Arial" panose="020B0604020202020204" pitchFamily="34" charset="0"/>
              </a:rPr>
              <a:t>CMOS sensor</a:t>
            </a:r>
          </a:p>
          <a:p>
            <a:r>
              <a:rPr lang="en-GB" sz="1400" dirty="0">
                <a:latin typeface="Arial" panose="020B0604020202020204" pitchFamily="34" charset="0"/>
                <a:cs typeface="Arial" panose="020B0604020202020204" pitchFamily="34" charset="0"/>
              </a:rPr>
              <a:t>2048 x 2048 </a:t>
            </a:r>
            <a:r>
              <a:rPr lang="en-GB" sz="1400" dirty="0" smtClean="0">
                <a:latin typeface="Arial" panose="020B0604020202020204" pitchFamily="34" charset="0"/>
                <a:cs typeface="Arial" panose="020B0604020202020204" pitchFamily="34" charset="0"/>
              </a:rPr>
              <a:t>pixels</a:t>
            </a:r>
          </a:p>
          <a:p>
            <a:r>
              <a:rPr lang="en-GB" sz="1400" dirty="0" smtClean="0">
                <a:latin typeface="Arial" panose="020B0604020202020204" pitchFamily="34" charset="0"/>
                <a:cs typeface="Arial" panose="020B0604020202020204" pitchFamily="34" charset="0"/>
              </a:rPr>
              <a:t>6.5 um pixel size</a:t>
            </a:r>
          </a:p>
          <a:p>
            <a:r>
              <a:rPr lang="en-GB" sz="1400" dirty="0" smtClean="0">
                <a:latin typeface="Arial" panose="020B0604020202020204" pitchFamily="34" charset="0"/>
                <a:cs typeface="Arial" panose="020B0604020202020204" pitchFamily="34" charset="0"/>
              </a:rPr>
              <a:t>(13.3 x 13.3) mm effective area</a:t>
            </a:r>
          </a:p>
          <a:p>
            <a:r>
              <a:rPr lang="en-GB" sz="1400" dirty="0" smtClean="0">
                <a:latin typeface="Arial" panose="020B0604020202020204" pitchFamily="34" charset="0"/>
                <a:cs typeface="Arial" panose="020B0604020202020204" pitchFamily="34" charset="0"/>
              </a:rPr>
              <a:t>AD conversion: 16 bit</a:t>
            </a:r>
          </a:p>
          <a:p>
            <a:pPr>
              <a:buFont typeface="Courier New" panose="02070309020205020404" pitchFamily="49" charset="0"/>
              <a:buChar char="o"/>
            </a:pPr>
            <a:endParaRPr lang="en-GB" sz="1800"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651251" y="4619027"/>
            <a:ext cx="3960440" cy="17281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err="1" smtClean="0">
                <a:latin typeface="Arial" panose="020B0604020202020204" pitchFamily="34" charset="0"/>
                <a:cs typeface="Arial" panose="020B0604020202020204" pitchFamily="34" charset="0"/>
              </a:rPr>
              <a:t>Optomechanics</a:t>
            </a:r>
            <a:endParaRPr lang="en-GB" sz="1800" b="1" dirty="0" smtClean="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XYZ-</a:t>
            </a:r>
            <a:r>
              <a:rPr lang="en-GB" sz="1400" dirty="0" smtClean="0">
                <a:latin typeface="Symbol" panose="05050102010706020507" pitchFamily="18" charset="2"/>
                <a:cs typeface="Arial" panose="020B0604020202020204" pitchFamily="34" charset="0"/>
                <a:sym typeface="Symbol"/>
              </a:rPr>
              <a:t></a:t>
            </a:r>
            <a:r>
              <a:rPr lang="en-GB" sz="1400" dirty="0" smtClean="0">
                <a:latin typeface="Arial" panose="020B0604020202020204" pitchFamily="34" charset="0"/>
                <a:cs typeface="Arial" panose="020B0604020202020204" pitchFamily="34" charset="0"/>
              </a:rPr>
              <a:t> alignment of the fibre</a:t>
            </a:r>
          </a:p>
          <a:p>
            <a:r>
              <a:rPr lang="en-GB" sz="1400" dirty="0" smtClean="0">
                <a:latin typeface="Arial" panose="020B0604020202020204" pitchFamily="34" charset="0"/>
                <a:cs typeface="Arial" panose="020B0604020202020204" pitchFamily="34" charset="0"/>
              </a:rPr>
              <a:t>XYZ alignment of the camera</a:t>
            </a:r>
          </a:p>
          <a:p>
            <a:r>
              <a:rPr lang="en-GB" sz="1400" dirty="0" smtClean="0">
                <a:latin typeface="Arial" panose="020B0604020202020204" pitchFamily="34" charset="0"/>
                <a:cs typeface="Arial" panose="020B0604020202020204" pitchFamily="34" charset="0"/>
              </a:rPr>
              <a:t>Implementable intensity filters </a:t>
            </a:r>
          </a:p>
          <a:p>
            <a:r>
              <a:rPr lang="en-GB" sz="1400" dirty="0" smtClean="0">
                <a:latin typeface="Arial" panose="020B0604020202020204" pitchFamily="34" charset="0"/>
                <a:cs typeface="Arial" panose="020B0604020202020204" pitchFamily="34" charset="0"/>
              </a:rPr>
              <a:t>Light shield over the whole system</a:t>
            </a:r>
          </a:p>
        </p:txBody>
      </p:sp>
      <p:cxnSp>
        <p:nvCxnSpPr>
          <p:cNvPr id="12" name="Gerade Verbindung mit Pfeil 11"/>
          <p:cNvCxnSpPr/>
          <p:nvPr/>
        </p:nvCxnSpPr>
        <p:spPr>
          <a:xfrm flipH="1">
            <a:off x="7380312" y="1824106"/>
            <a:ext cx="576064" cy="144016"/>
          </a:xfrm>
          <a:prstGeom prst="straightConnector1">
            <a:avLst/>
          </a:prstGeom>
          <a:ln w="25400">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028384" y="1680090"/>
            <a:ext cx="720080" cy="288032"/>
          </a:xfrm>
          <a:prstGeom prst="rect">
            <a:avLst/>
          </a:prstGeom>
          <a:noFill/>
        </p:spPr>
        <p:txBody>
          <a:bodyPr wrap="none" lIns="0" tIns="0" rIns="0" bIns="0" rtlCol="0">
            <a:noAutofit/>
          </a:bodyPr>
          <a:lstStyle/>
          <a:p>
            <a:r>
              <a:rPr lang="en-GB" sz="1400" i="1" dirty="0" smtClean="0"/>
              <a:t>Camera</a:t>
            </a:r>
            <a:endParaRPr lang="en-GB" sz="1400" i="1" dirty="0"/>
          </a:p>
        </p:txBody>
      </p:sp>
      <p:cxnSp>
        <p:nvCxnSpPr>
          <p:cNvPr id="18" name="Gerade Verbindung mit Pfeil 17"/>
          <p:cNvCxnSpPr/>
          <p:nvPr/>
        </p:nvCxnSpPr>
        <p:spPr>
          <a:xfrm flipH="1" flipV="1">
            <a:off x="2843808" y="2832218"/>
            <a:ext cx="1224136" cy="1368152"/>
          </a:xfrm>
          <a:prstGeom prst="straightConnector1">
            <a:avLst/>
          </a:prstGeom>
          <a:ln w="25400">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5724128" y="888002"/>
            <a:ext cx="720080" cy="288032"/>
          </a:xfrm>
          <a:prstGeom prst="rect">
            <a:avLst/>
          </a:prstGeom>
          <a:noFill/>
        </p:spPr>
        <p:txBody>
          <a:bodyPr wrap="none" lIns="0" tIns="0" rIns="0" bIns="0" rtlCol="0">
            <a:noAutofit/>
          </a:bodyPr>
          <a:lstStyle/>
          <a:p>
            <a:r>
              <a:rPr lang="en-GB" sz="1400" i="1" dirty="0" smtClean="0"/>
              <a:t>Fibre positioning unit (</a:t>
            </a:r>
            <a:r>
              <a:rPr lang="en-GB" sz="1400" i="1" dirty="0" smtClean="0">
                <a:latin typeface="Arial" panose="020B0604020202020204" pitchFamily="34" charset="0"/>
                <a:cs typeface="Arial" panose="020B0604020202020204" pitchFamily="34" charset="0"/>
              </a:rPr>
              <a:t>XYZ-</a:t>
            </a:r>
            <a:r>
              <a:rPr lang="en-GB" sz="1400" i="1" dirty="0" smtClean="0">
                <a:latin typeface="Symbol" panose="05050102010706020507" pitchFamily="18" charset="2"/>
                <a:cs typeface="Arial" panose="020B0604020202020204" pitchFamily="34" charset="0"/>
                <a:sym typeface="Symbol"/>
              </a:rPr>
              <a:t></a:t>
            </a:r>
            <a:r>
              <a:rPr lang="en-GB" sz="1400" i="1" dirty="0" smtClean="0">
                <a:latin typeface="Arial" panose="020B0604020202020204" pitchFamily="34" charset="0"/>
                <a:cs typeface="Arial" panose="020B0604020202020204" pitchFamily="34" charset="0"/>
                <a:sym typeface="Symbol"/>
              </a:rPr>
              <a:t>)</a:t>
            </a:r>
            <a:endParaRPr lang="en-GB" sz="1400" i="1" dirty="0"/>
          </a:p>
        </p:txBody>
      </p:sp>
      <p:cxnSp>
        <p:nvCxnSpPr>
          <p:cNvPr id="23" name="Gerade Verbindung mit Pfeil 22"/>
          <p:cNvCxnSpPr/>
          <p:nvPr/>
        </p:nvCxnSpPr>
        <p:spPr>
          <a:xfrm flipH="1">
            <a:off x="5364088" y="1176034"/>
            <a:ext cx="432048" cy="1008112"/>
          </a:xfrm>
          <a:prstGeom prst="straightConnector1">
            <a:avLst/>
          </a:prstGeom>
          <a:ln w="25400">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4139952" y="4128362"/>
            <a:ext cx="2952328" cy="288032"/>
          </a:xfrm>
          <a:prstGeom prst="rect">
            <a:avLst/>
          </a:prstGeom>
          <a:noFill/>
        </p:spPr>
        <p:txBody>
          <a:bodyPr wrap="none" lIns="0" tIns="0" rIns="0" bIns="0" rtlCol="0">
            <a:noAutofit/>
          </a:bodyPr>
          <a:lstStyle/>
          <a:p>
            <a:r>
              <a:rPr lang="en-GB" sz="1400" i="1" dirty="0" smtClean="0"/>
              <a:t>Camera XYZ translation stage</a:t>
            </a:r>
            <a:endParaRPr lang="en-GB" sz="1400" i="1" dirty="0"/>
          </a:p>
        </p:txBody>
      </p:sp>
      <p:cxnSp>
        <p:nvCxnSpPr>
          <p:cNvPr id="29" name="Gerade Verbindung mit Pfeil 28"/>
          <p:cNvCxnSpPr/>
          <p:nvPr/>
        </p:nvCxnSpPr>
        <p:spPr>
          <a:xfrm flipH="1" flipV="1">
            <a:off x="1695450" y="3539350"/>
            <a:ext cx="212254" cy="589012"/>
          </a:xfrm>
          <a:prstGeom prst="straightConnector1">
            <a:avLst/>
          </a:prstGeom>
          <a:ln w="25400">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907704" y="4128362"/>
            <a:ext cx="1296144" cy="288032"/>
          </a:xfrm>
          <a:prstGeom prst="rect">
            <a:avLst/>
          </a:prstGeom>
          <a:noFill/>
        </p:spPr>
        <p:txBody>
          <a:bodyPr wrap="none" lIns="0" tIns="0" rIns="0" bIns="0" rtlCol="0">
            <a:noAutofit/>
          </a:bodyPr>
          <a:lstStyle/>
          <a:p>
            <a:r>
              <a:rPr lang="en-GB" sz="1400" i="1" dirty="0" err="1" smtClean="0"/>
              <a:t>Fibreand</a:t>
            </a:r>
            <a:r>
              <a:rPr lang="en-GB" sz="1400" i="1" dirty="0" smtClean="0"/>
              <a:t> Filter holder</a:t>
            </a:r>
            <a:endParaRPr lang="en-GB" sz="1400" i="1" dirty="0"/>
          </a:p>
        </p:txBody>
      </p:sp>
      <p:sp>
        <p:nvSpPr>
          <p:cNvPr id="20" name="Slide Number Placeholder 6"/>
          <p:cNvSpPr>
            <a:spLocks noGrp="1"/>
          </p:cNvSpPr>
          <p:nvPr>
            <p:ph type="sldNum" sz="quarter" idx="12"/>
          </p:nvPr>
        </p:nvSpPr>
        <p:spPr>
          <a:xfrm>
            <a:off x="8581803" y="6516000"/>
            <a:ext cx="311372" cy="143658"/>
          </a:xfrm>
        </p:spPr>
        <p:txBody>
          <a:bodyPr/>
          <a:lstStyle/>
          <a:p>
            <a:fld id="{50920020-C4C3-416C-933F-2D0F93692610}" type="slidenum">
              <a:rPr lang="en-GB" smtClean="0"/>
              <a:pPr/>
              <a:t>36</a:t>
            </a:fld>
            <a:endParaRPr lang="en-GB" dirty="0"/>
          </a:p>
        </p:txBody>
      </p:sp>
      <p:sp>
        <p:nvSpPr>
          <p:cNvPr id="21"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en-GB" dirty="0"/>
          </a:p>
        </p:txBody>
      </p:sp>
      <p:sp>
        <p:nvSpPr>
          <p:cNvPr id="22" name="Title 1"/>
          <p:cNvSpPr txBox="1">
            <a:spLocks/>
          </p:cNvSpPr>
          <p:nvPr/>
        </p:nvSpPr>
        <p:spPr>
          <a:xfrm>
            <a:off x="1201385" y="527586"/>
            <a:ext cx="5923810" cy="43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smtClean="0">
                <a:solidFill>
                  <a:schemeClr val="tx2"/>
                </a:solidFill>
                <a:latin typeface="Arial" panose="020B0604020202020204" pitchFamily="34" charset="0"/>
                <a:cs typeface="Arial" panose="020B0604020202020204" pitchFamily="34" charset="0"/>
              </a:rPr>
              <a:t>A3.1.1 METAS EAF Measuring instrument</a:t>
            </a:r>
            <a:endParaRPr lang="en-GB" sz="2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413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61234" y="2524603"/>
            <a:ext cx="6204763" cy="3790992"/>
            <a:chOff x="1625242" y="1787961"/>
            <a:chExt cx="5361148" cy="3595673"/>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102" t="2430" r="8466"/>
            <a:stretch/>
          </p:blipFill>
          <p:spPr>
            <a:xfrm>
              <a:off x="2875326" y="2247620"/>
              <a:ext cx="3693254" cy="2651976"/>
            </a:xfrm>
            <a:prstGeom prst="rect">
              <a:avLst/>
            </a:prstGeom>
          </p:spPr>
        </p:pic>
        <p:cxnSp>
          <p:nvCxnSpPr>
            <p:cNvPr id="11" name="Straight Arrow Connector 10"/>
            <p:cNvCxnSpPr/>
            <p:nvPr/>
          </p:nvCxnSpPr>
          <p:spPr>
            <a:xfrm>
              <a:off x="2730095" y="2509165"/>
              <a:ext cx="831030" cy="2670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18546" y="3813408"/>
              <a:ext cx="1504010" cy="11216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675151" y="3864704"/>
              <a:ext cx="23033" cy="12960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23094" y="2064980"/>
              <a:ext cx="132128" cy="7930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25242" y="4839800"/>
              <a:ext cx="1193418" cy="437879"/>
            </a:xfrm>
            <a:prstGeom prst="rect">
              <a:avLst/>
            </a:prstGeom>
            <a:noFill/>
          </p:spPr>
          <p:txBody>
            <a:bodyPr wrap="none" rtlCol="0">
              <a:spAutoFit/>
            </a:bodyPr>
            <a:lstStyle/>
            <a:p>
              <a:r>
                <a:rPr lang="en-GB" sz="1200" dirty="0">
                  <a:solidFill>
                    <a:prstClr val="black"/>
                  </a:solidFill>
                </a:rPr>
                <a:t>Micrometer</a:t>
              </a:r>
            </a:p>
            <a:p>
              <a:r>
                <a:rPr lang="en-GB" sz="1200" dirty="0">
                  <a:solidFill>
                    <a:prstClr val="black"/>
                  </a:solidFill>
                </a:rPr>
                <a:t>Translation Stage</a:t>
              </a:r>
            </a:p>
          </p:txBody>
        </p:sp>
        <p:sp>
          <p:nvSpPr>
            <p:cNvPr id="21" name="TextBox 20"/>
            <p:cNvSpPr txBox="1"/>
            <p:nvPr/>
          </p:nvSpPr>
          <p:spPr>
            <a:xfrm>
              <a:off x="2263676" y="2263307"/>
              <a:ext cx="630477" cy="262727"/>
            </a:xfrm>
            <a:prstGeom prst="rect">
              <a:avLst/>
            </a:prstGeom>
            <a:noFill/>
          </p:spPr>
          <p:txBody>
            <a:bodyPr wrap="none" rtlCol="0">
              <a:spAutoFit/>
            </a:bodyPr>
            <a:lstStyle/>
            <a:p>
              <a:r>
                <a:rPr lang="en-GB" sz="1200" dirty="0">
                  <a:solidFill>
                    <a:prstClr val="black"/>
                  </a:solidFill>
                </a:rPr>
                <a:t>Camera</a:t>
              </a:r>
            </a:p>
          </p:txBody>
        </p:sp>
        <p:sp>
          <p:nvSpPr>
            <p:cNvPr id="22" name="TextBox 21"/>
            <p:cNvSpPr txBox="1"/>
            <p:nvPr/>
          </p:nvSpPr>
          <p:spPr>
            <a:xfrm>
              <a:off x="4682767" y="5120907"/>
              <a:ext cx="2303623" cy="262727"/>
            </a:xfrm>
            <a:prstGeom prst="rect">
              <a:avLst/>
            </a:prstGeom>
            <a:noFill/>
          </p:spPr>
          <p:txBody>
            <a:bodyPr wrap="none" rtlCol="0">
              <a:spAutoFit/>
            </a:bodyPr>
            <a:lstStyle/>
            <a:p>
              <a:r>
                <a:rPr lang="en-GB" sz="1200" dirty="0">
                  <a:solidFill>
                    <a:prstClr val="black"/>
                  </a:solidFill>
                </a:rPr>
                <a:t>Reference EF-compliant light source</a:t>
              </a:r>
            </a:p>
          </p:txBody>
        </p:sp>
        <p:sp>
          <p:nvSpPr>
            <p:cNvPr id="23" name="TextBox 22"/>
            <p:cNvSpPr txBox="1"/>
            <p:nvPr/>
          </p:nvSpPr>
          <p:spPr>
            <a:xfrm>
              <a:off x="3520770" y="1787962"/>
              <a:ext cx="1005826" cy="437879"/>
            </a:xfrm>
            <a:prstGeom prst="rect">
              <a:avLst/>
            </a:prstGeom>
            <a:noFill/>
          </p:spPr>
          <p:txBody>
            <a:bodyPr wrap="none" rtlCol="0">
              <a:spAutoFit/>
            </a:bodyPr>
            <a:lstStyle/>
            <a:p>
              <a:r>
                <a:rPr lang="en-GB" sz="1200" dirty="0">
                  <a:solidFill>
                    <a:prstClr val="black"/>
                  </a:solidFill>
                </a:rPr>
                <a:t>Shielding from</a:t>
              </a:r>
            </a:p>
            <a:p>
              <a:r>
                <a:rPr lang="en-GB" sz="1200" dirty="0">
                  <a:solidFill>
                    <a:prstClr val="black"/>
                  </a:solidFill>
                </a:rPr>
                <a:t>External light</a:t>
              </a:r>
            </a:p>
          </p:txBody>
        </p:sp>
        <p:cxnSp>
          <p:nvCxnSpPr>
            <p:cNvPr id="26" name="Straight Arrow Connector 25"/>
            <p:cNvCxnSpPr/>
            <p:nvPr/>
          </p:nvCxnSpPr>
          <p:spPr>
            <a:xfrm flipH="1">
              <a:off x="5285067" y="2064980"/>
              <a:ext cx="310400" cy="9254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95466" y="1787961"/>
              <a:ext cx="1130481" cy="437879"/>
            </a:xfrm>
            <a:prstGeom prst="rect">
              <a:avLst/>
            </a:prstGeom>
            <a:noFill/>
          </p:spPr>
          <p:txBody>
            <a:bodyPr wrap="none" rtlCol="0">
              <a:spAutoFit/>
            </a:bodyPr>
            <a:lstStyle/>
            <a:p>
              <a:r>
                <a:rPr lang="en-GB" sz="1200" dirty="0">
                  <a:solidFill>
                    <a:prstClr val="black"/>
                  </a:solidFill>
                </a:rPr>
                <a:t>50µm or 62.5µm</a:t>
              </a:r>
            </a:p>
            <a:p>
              <a:r>
                <a:rPr lang="en-GB" sz="1200" dirty="0">
                  <a:solidFill>
                    <a:prstClr val="black"/>
                  </a:solidFill>
                </a:rPr>
                <a:t>MM </a:t>
              </a:r>
              <a:r>
                <a:rPr lang="en-GB" sz="1200" dirty="0" smtClean="0">
                  <a:solidFill>
                    <a:prstClr val="black"/>
                  </a:solidFill>
                </a:rPr>
                <a:t>fibre</a:t>
              </a:r>
              <a:endParaRPr lang="en-GB" sz="1200" dirty="0">
                <a:solidFill>
                  <a:prstClr val="black"/>
                </a:solidFill>
              </a:endParaRPr>
            </a:p>
          </p:txBody>
        </p:sp>
      </p:grpSp>
      <p:sp>
        <p:nvSpPr>
          <p:cNvPr id="27" name="TextBox 26"/>
          <p:cNvSpPr txBox="1"/>
          <p:nvPr/>
        </p:nvSpPr>
        <p:spPr>
          <a:xfrm>
            <a:off x="1445835" y="3843586"/>
            <a:ext cx="1782198" cy="230832"/>
          </a:xfrm>
          <a:prstGeom prst="rect">
            <a:avLst/>
          </a:prstGeom>
          <a:noFill/>
        </p:spPr>
        <p:txBody>
          <a:bodyPr wrap="square" rtlCol="0">
            <a:spAutoFit/>
          </a:bodyPr>
          <a:lstStyle/>
          <a:p>
            <a:pPr algn="ctr"/>
            <a:r>
              <a:rPr lang="en-GB" sz="900" dirty="0">
                <a:solidFill>
                  <a:prstClr val="white"/>
                </a:solidFill>
                <a:cs typeface="Arial" pitchFamily="34" charset="0"/>
              </a:rPr>
              <a:t>Insert sub-header here</a:t>
            </a:r>
            <a:endParaRPr lang="en-GB" sz="1050" dirty="0">
              <a:solidFill>
                <a:prstClr val="white"/>
              </a:solidFill>
              <a:cs typeface="Arial" pitchFamily="34" charset="0"/>
            </a:endParaRPr>
          </a:p>
        </p:txBody>
      </p:sp>
      <p:grpSp>
        <p:nvGrpSpPr>
          <p:cNvPr id="8" name="Group 7"/>
          <p:cNvGrpSpPr/>
          <p:nvPr/>
        </p:nvGrpSpPr>
        <p:grpSpPr>
          <a:xfrm>
            <a:off x="222644" y="1012659"/>
            <a:ext cx="7085660" cy="1657577"/>
            <a:chOff x="471772" y="1604409"/>
            <a:chExt cx="8059723" cy="1885443"/>
          </a:xfrm>
        </p:grpSpPr>
        <p:cxnSp>
          <p:nvCxnSpPr>
            <p:cNvPr id="19" name="Connector: Curved 18"/>
            <p:cNvCxnSpPr/>
            <p:nvPr/>
          </p:nvCxnSpPr>
          <p:spPr>
            <a:xfrm>
              <a:off x="4067944" y="2320869"/>
              <a:ext cx="1975607" cy="244035"/>
            </a:xfrm>
            <a:prstGeom prst="curvedConnector3">
              <a:avLst/>
            </a:prstGeom>
          </p:spPr>
          <p:style>
            <a:lnRef idx="1">
              <a:schemeClr val="dk1"/>
            </a:lnRef>
            <a:fillRef idx="0">
              <a:schemeClr val="dk1"/>
            </a:fillRef>
            <a:effectRef idx="0">
              <a:schemeClr val="dk1"/>
            </a:effectRef>
            <a:fontRef idx="minor">
              <a:schemeClr val="tx1"/>
            </a:fontRef>
          </p:style>
        </p:cxnSp>
        <p:cxnSp>
          <p:nvCxnSpPr>
            <p:cNvPr id="24" name="Connector: Curved 23"/>
            <p:cNvCxnSpPr/>
            <p:nvPr/>
          </p:nvCxnSpPr>
          <p:spPr>
            <a:xfrm>
              <a:off x="4027655" y="2276872"/>
              <a:ext cx="2024893" cy="205236"/>
            </a:xfrm>
            <a:prstGeom prst="curvedConnector3">
              <a:avLst/>
            </a:prstGeom>
          </p:spPr>
          <p:style>
            <a:lnRef idx="1">
              <a:schemeClr val="dk1"/>
            </a:lnRef>
            <a:fillRef idx="0">
              <a:schemeClr val="dk1"/>
            </a:fillRef>
            <a:effectRef idx="0">
              <a:schemeClr val="dk1"/>
            </a:effectRef>
            <a:fontRef idx="minor">
              <a:schemeClr val="tx1"/>
            </a:fontRef>
          </p:style>
        </p:cxnSp>
        <p:sp>
          <p:nvSpPr>
            <p:cNvPr id="25" name="Trapezoid 24"/>
            <p:cNvSpPr/>
            <p:nvPr/>
          </p:nvSpPr>
          <p:spPr>
            <a:xfrm rot="5400000">
              <a:off x="3052021" y="1848887"/>
              <a:ext cx="746792" cy="849263"/>
            </a:xfrm>
            <a:prstGeom prst="trapezoid">
              <a:avLst>
                <a:gd name="adj" fmla="val 45678"/>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9" name="Rectangle 28"/>
            <p:cNvSpPr/>
            <p:nvPr/>
          </p:nvSpPr>
          <p:spPr>
            <a:xfrm>
              <a:off x="1333741" y="1604409"/>
              <a:ext cx="13716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black"/>
                  </a:solidFill>
                </a:rPr>
                <a:t>Camera</a:t>
              </a:r>
            </a:p>
          </p:txBody>
        </p:sp>
        <p:sp>
          <p:nvSpPr>
            <p:cNvPr id="30" name="Trapezoid 29"/>
            <p:cNvSpPr/>
            <p:nvPr/>
          </p:nvSpPr>
          <p:spPr>
            <a:xfrm rot="16200000">
              <a:off x="2264786" y="2136728"/>
              <a:ext cx="1176556" cy="295445"/>
            </a:xfrm>
            <a:prstGeom prst="trapezoid">
              <a:avLst>
                <a:gd name="adj" fmla="val 590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1" name="Rectangle 30"/>
            <p:cNvSpPr/>
            <p:nvPr/>
          </p:nvSpPr>
          <p:spPr>
            <a:xfrm>
              <a:off x="1031737" y="2976008"/>
              <a:ext cx="1969049" cy="2504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black"/>
                  </a:solidFill>
                </a:rPr>
                <a:t>Micrometer Stage</a:t>
              </a:r>
            </a:p>
          </p:txBody>
        </p:sp>
        <p:sp>
          <p:nvSpPr>
            <p:cNvPr id="32" name="Rectangle 31"/>
            <p:cNvSpPr/>
            <p:nvPr/>
          </p:nvSpPr>
          <p:spPr>
            <a:xfrm>
              <a:off x="824766" y="3226462"/>
              <a:ext cx="1969049" cy="2633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3" name="Rectangle: Rounded Corners 32"/>
            <p:cNvSpPr/>
            <p:nvPr/>
          </p:nvSpPr>
          <p:spPr>
            <a:xfrm>
              <a:off x="471772" y="3032634"/>
              <a:ext cx="352994" cy="1384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4" name="Rectangle 33"/>
            <p:cNvSpPr/>
            <p:nvPr/>
          </p:nvSpPr>
          <p:spPr>
            <a:xfrm>
              <a:off x="824766" y="3076677"/>
              <a:ext cx="206972" cy="5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5" name="Rectangle 34"/>
            <p:cNvSpPr/>
            <p:nvPr/>
          </p:nvSpPr>
          <p:spPr>
            <a:xfrm>
              <a:off x="3869313" y="2019664"/>
              <a:ext cx="207628" cy="497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6" name="Rectangle 35"/>
            <p:cNvSpPr/>
            <p:nvPr/>
          </p:nvSpPr>
          <p:spPr>
            <a:xfrm>
              <a:off x="3947960" y="2516712"/>
              <a:ext cx="50334" cy="9731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7" name="Rectangle 36"/>
            <p:cNvSpPr/>
            <p:nvPr/>
          </p:nvSpPr>
          <p:spPr>
            <a:xfrm>
              <a:off x="3837855" y="2239875"/>
              <a:ext cx="34289" cy="692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8" name="Rectangle: Rounded Corners 37"/>
            <p:cNvSpPr/>
            <p:nvPr/>
          </p:nvSpPr>
          <p:spPr>
            <a:xfrm>
              <a:off x="6052548" y="2230933"/>
              <a:ext cx="2478947" cy="5499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black"/>
                  </a:solidFill>
                </a:rPr>
                <a:t>Reference Light Source</a:t>
              </a:r>
            </a:p>
          </p:txBody>
        </p:sp>
      </p:grpSp>
      <p:sp>
        <p:nvSpPr>
          <p:cNvPr id="39" name="TextBox 38"/>
          <p:cNvSpPr txBox="1"/>
          <p:nvPr/>
        </p:nvSpPr>
        <p:spPr>
          <a:xfrm>
            <a:off x="83125" y="3164515"/>
            <a:ext cx="4050450" cy="2023631"/>
          </a:xfrm>
          <a:prstGeom prst="rect">
            <a:avLst/>
          </a:prstGeom>
          <a:noFill/>
        </p:spPr>
        <p:txBody>
          <a:bodyPr wrap="square" rtlCol="0">
            <a:spAutoFit/>
          </a:bodyPr>
          <a:lstStyle/>
          <a:p>
            <a:r>
              <a:rPr lang="en-GB" sz="1500" b="1" dirty="0">
                <a:solidFill>
                  <a:prstClr val="black"/>
                </a:solidFill>
              </a:rPr>
              <a:t>Camera</a:t>
            </a:r>
          </a:p>
          <a:p>
            <a:endParaRPr lang="en-GB" sz="1400" dirty="0">
              <a:solidFill>
                <a:prstClr val="black"/>
              </a:solidFill>
              <a:latin typeface="Arial" panose="020B0604020202020204" pitchFamily="34" charset="0"/>
              <a:cs typeface="Arial" panose="020B0604020202020204" pitchFamily="34" charset="0"/>
            </a:endParaRPr>
          </a:p>
          <a:p>
            <a:pPr indent="-457200">
              <a:spcBef>
                <a:spcPts val="336"/>
              </a:spcBef>
              <a:buClr>
                <a:srgbClr val="001A72"/>
              </a:buClr>
              <a:buFont typeface="Wingdings" pitchFamily="2" charset="2"/>
              <a:buChar char="§"/>
              <a:tabLst>
                <a:tab pos="534988" algn="l"/>
              </a:tabLst>
            </a:pP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Lumenera</a:t>
            </a:r>
            <a:r>
              <a:rPr lang="en-GB" sz="1400" dirty="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Lm11059</a:t>
            </a:r>
          </a:p>
          <a:p>
            <a:pPr indent="-457200">
              <a:spcBef>
                <a:spcPts val="336"/>
              </a:spcBef>
              <a:buClr>
                <a:srgbClr val="001A72"/>
              </a:buClr>
              <a:buFont typeface="Wingdings" pitchFamily="2" charset="2"/>
              <a:buChar char="§"/>
              <a:tabLst>
                <a:tab pos="534988" algn="l"/>
              </a:tabLst>
            </a:pPr>
            <a:r>
              <a:rPr lang="en-GB" sz="1400" dirty="0" smtClean="0">
                <a:solidFill>
                  <a:prstClr val="black"/>
                </a:solidFill>
                <a:latin typeface="Arial" panose="020B0604020202020204" pitchFamily="34" charset="0"/>
                <a:cs typeface="Arial" panose="020B0604020202020204" pitchFamily="34" charset="0"/>
              </a:rPr>
              <a:t>CCD sensor</a:t>
            </a:r>
            <a:endParaRPr lang="en-GB" sz="1400" dirty="0">
              <a:solidFill>
                <a:prstClr val="black"/>
              </a:solidFill>
              <a:latin typeface="Arial" panose="020B0604020202020204" pitchFamily="34" charset="0"/>
              <a:cs typeface="Arial" panose="020B0604020202020204" pitchFamily="34" charset="0"/>
            </a:endParaRPr>
          </a:p>
          <a:p>
            <a:pPr indent="-457200">
              <a:spcBef>
                <a:spcPts val="336"/>
              </a:spcBef>
              <a:buClr>
                <a:srgbClr val="001A72"/>
              </a:buClr>
              <a:buFont typeface="Wingdings" pitchFamily="2" charset="2"/>
              <a:buChar char="§"/>
              <a:tabLst>
                <a:tab pos="534988" algn="l"/>
              </a:tabLst>
            </a:pPr>
            <a:r>
              <a:rPr lang="en-GB" sz="1400" dirty="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(35x25) mm </a:t>
            </a:r>
            <a:r>
              <a:rPr lang="en-GB" sz="1400" dirty="0">
                <a:solidFill>
                  <a:prstClr val="black"/>
                </a:solidFill>
                <a:latin typeface="Arial" panose="020B0604020202020204" pitchFamily="34" charset="0"/>
                <a:cs typeface="Arial" panose="020B0604020202020204" pitchFamily="34" charset="0"/>
              </a:rPr>
              <a:t>s</a:t>
            </a:r>
            <a:r>
              <a:rPr lang="en-GB" sz="1400" dirty="0" smtClean="0">
                <a:solidFill>
                  <a:prstClr val="black"/>
                </a:solidFill>
                <a:latin typeface="Arial" panose="020B0604020202020204" pitchFamily="34" charset="0"/>
                <a:cs typeface="Arial" panose="020B0604020202020204" pitchFamily="34" charset="0"/>
              </a:rPr>
              <a:t>ensor</a:t>
            </a:r>
            <a:r>
              <a:rPr lang="en-GB" sz="1400" dirty="0">
                <a:solidFill>
                  <a:prstClr val="black"/>
                </a:solidFill>
                <a:latin typeface="Arial" panose="020B0604020202020204" pitchFamily="34" charset="0"/>
                <a:cs typeface="Arial" panose="020B0604020202020204" pitchFamily="34" charset="0"/>
              </a:rPr>
              <a:t>, 9.0µm pixel size</a:t>
            </a:r>
          </a:p>
          <a:p>
            <a:pPr indent="-457200">
              <a:spcBef>
                <a:spcPts val="336"/>
              </a:spcBef>
              <a:buClr>
                <a:srgbClr val="001A72"/>
              </a:buClr>
              <a:buFont typeface="Wingdings" pitchFamily="2" charset="2"/>
              <a:buChar char="§"/>
              <a:tabLst>
                <a:tab pos="534988" algn="l"/>
              </a:tabLst>
            </a:pPr>
            <a:r>
              <a:rPr lang="en-GB" sz="1400" dirty="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A/D conversion: 14 bits</a:t>
            </a:r>
            <a:endParaRPr lang="en-GB" sz="1400" dirty="0">
              <a:solidFill>
                <a:prstClr val="black"/>
              </a:solidFill>
              <a:latin typeface="Arial" panose="020B0604020202020204" pitchFamily="34" charset="0"/>
              <a:cs typeface="Arial" panose="020B0604020202020204" pitchFamily="34" charset="0"/>
            </a:endParaRPr>
          </a:p>
          <a:p>
            <a:pPr indent="-457200">
              <a:spcBef>
                <a:spcPts val="336"/>
              </a:spcBef>
              <a:buClr>
                <a:srgbClr val="001A72"/>
              </a:buClr>
              <a:buFont typeface="Wingdings" pitchFamily="2" charset="2"/>
              <a:buChar char="§"/>
              <a:tabLst>
                <a:tab pos="534988" algn="l"/>
              </a:tabLst>
            </a:pPr>
            <a:r>
              <a:rPr lang="en-GB" sz="1400" dirty="0">
                <a:solidFill>
                  <a:prstClr val="black"/>
                </a:solidFill>
                <a:latin typeface="Arial" panose="020B0604020202020204" pitchFamily="34" charset="0"/>
                <a:cs typeface="Arial" panose="020B0604020202020204" pitchFamily="34" charset="0"/>
              </a:rPr>
              <a:t> Canon EF Mount (44.0mm sensor to </a:t>
            </a:r>
            <a:r>
              <a:rPr lang="en-GB" sz="1400" dirty="0" smtClean="0">
                <a:solidFill>
                  <a:prstClr val="black"/>
                </a:solidFill>
                <a:latin typeface="Arial" panose="020B0604020202020204" pitchFamily="34" charset="0"/>
                <a:cs typeface="Arial" panose="020B0604020202020204" pitchFamily="34" charset="0"/>
              </a:rPr>
              <a:t>front 	of </a:t>
            </a:r>
            <a:r>
              <a:rPr lang="en-GB" sz="1400" dirty="0">
                <a:solidFill>
                  <a:prstClr val="black"/>
                </a:solidFill>
                <a:latin typeface="Arial" panose="020B0604020202020204" pitchFamily="34" charset="0"/>
                <a:cs typeface="Arial" panose="020B0604020202020204" pitchFamily="34" charset="0"/>
              </a:rPr>
              <a:t>camera</a:t>
            </a:r>
            <a:r>
              <a:rPr lang="en-GB" sz="1400" dirty="0" smtClean="0">
                <a:solidFill>
                  <a:prstClr val="black"/>
                </a:solidFill>
                <a:latin typeface="Arial" panose="020B0604020202020204" pitchFamily="34" charset="0"/>
                <a:cs typeface="Arial" panose="020B0604020202020204" pitchFamily="34" charset="0"/>
              </a:rPr>
              <a:t>)</a:t>
            </a:r>
            <a:endParaRPr lang="en-GB" sz="1350" dirty="0">
              <a:solidFill>
                <a:prstClr val="black"/>
              </a:solidFill>
            </a:endParaRPr>
          </a:p>
        </p:txBody>
      </p:sp>
      <p:sp>
        <p:nvSpPr>
          <p:cNvPr id="40" name="Title 1"/>
          <p:cNvSpPr txBox="1">
            <a:spLocks/>
          </p:cNvSpPr>
          <p:nvPr/>
        </p:nvSpPr>
        <p:spPr>
          <a:xfrm>
            <a:off x="1605147" y="349456"/>
            <a:ext cx="7135092" cy="43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2400" dirty="0" smtClean="0">
                <a:solidFill>
                  <a:schemeClr val="tx2"/>
                </a:solidFill>
                <a:latin typeface="Arial" panose="020B0604020202020204" pitchFamily="34" charset="0"/>
                <a:cs typeface="Arial" panose="020B0604020202020204" pitchFamily="34" charset="0"/>
              </a:rPr>
              <a:t>A3.1.1 </a:t>
            </a:r>
            <a:r>
              <a:rPr lang="en-GB" sz="2400" dirty="0">
                <a:solidFill>
                  <a:schemeClr val="tx2"/>
                </a:solidFill>
                <a:latin typeface="Arial" panose="020B0604020202020204" pitchFamily="34" charset="0"/>
                <a:cs typeface="Arial" panose="020B0604020202020204" pitchFamily="34" charset="0"/>
              </a:rPr>
              <a:t>Arden </a:t>
            </a:r>
            <a:r>
              <a:rPr lang="en-GB" sz="2400" dirty="0" smtClean="0">
                <a:solidFill>
                  <a:schemeClr val="tx2"/>
                </a:solidFill>
                <a:latin typeface="Arial" panose="020B0604020202020204" pitchFamily="34" charset="0"/>
                <a:cs typeface="Arial" panose="020B0604020202020204" pitchFamily="34" charset="0"/>
              </a:rPr>
              <a:t>EAF Measuring instrument</a:t>
            </a:r>
            <a:endParaRPr lang="en-GB" sz="2400" dirty="0">
              <a:solidFill>
                <a:schemeClr val="tx2"/>
              </a:solidFill>
              <a:latin typeface="Arial" panose="020B0604020202020204" pitchFamily="34" charset="0"/>
              <a:cs typeface="Arial" panose="020B0604020202020204" pitchFamily="34" charset="0"/>
            </a:endParaRPr>
          </a:p>
        </p:txBody>
      </p:sp>
      <p:sp>
        <p:nvSpPr>
          <p:cNvPr id="45" name="Slide Number Placeholder 6"/>
          <p:cNvSpPr txBox="1">
            <a:spLocks/>
          </p:cNvSpPr>
          <p:nvPr/>
        </p:nvSpPr>
        <p:spPr>
          <a:xfrm>
            <a:off x="8581803" y="6741625"/>
            <a:ext cx="311372" cy="143658"/>
          </a:xfrm>
          <a:prstGeom prst="rect">
            <a:avLst/>
          </a:prstGeom>
        </p:spPr>
        <p:txBody>
          <a:bodyPr vert="horz" lIns="0" tIns="0" rIns="0" bIns="0" rtlCol="0" anchor="b" anchorCtr="0"/>
          <a:lstStyle>
            <a:defPPr>
              <a:defRPr lang="de-DE"/>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920020-C4C3-416C-933F-2D0F93692610}" type="slidenum">
              <a:rPr kumimoji="0" lang="de-CH" sz="1000" b="0" i="0" u="none" strike="noStrike" kern="1200" cap="none" spc="0" normalizeH="0" baseline="0" noProof="0" smtClean="0">
                <a:ln>
                  <a:noFill/>
                </a:ln>
                <a:solidFill>
                  <a:prstClr val="black">
                    <a:lumMod val="50000"/>
                    <a:lumOff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CH"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42" name="Footer Placeholder 4"/>
          <p:cNvSpPr txBox="1">
            <a:spLocks/>
          </p:cNvSpPr>
          <p:nvPr/>
        </p:nvSpPr>
        <p:spPr>
          <a:xfrm>
            <a:off x="1403350" y="6677925"/>
            <a:ext cx="6193070" cy="14365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mtClean="0"/>
              <a:t>EMPIR JRP 14IND13 PhotInd 27th month meeting / 4-5.10.2017 / Bern</a:t>
            </a:r>
            <a:endParaRPr lang="de-CH" sz="1000" dirty="0"/>
          </a:p>
        </p:txBody>
      </p:sp>
    </p:spTree>
    <p:extLst>
      <p:ext uri="{BB962C8B-B14F-4D97-AF65-F5344CB8AC3E}">
        <p14:creationId xmlns:p14="http://schemas.microsoft.com/office/powerpoint/2010/main" val="555633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25" y="584225"/>
            <a:ext cx="7419046" cy="413302"/>
          </a:xfrm>
        </p:spPr>
        <p:txBody>
          <a:bodyPr>
            <a:normAutofit/>
          </a:bodyPr>
          <a:lstStyle/>
          <a:p>
            <a:r>
              <a:rPr lang="en-GB" sz="2400" dirty="0" smtClean="0">
                <a:latin typeface="Arial" panose="020B0604020202020204" pitchFamily="34" charset="0"/>
                <a:cs typeface="Arial" panose="020B0604020202020204" pitchFamily="34" charset="0"/>
              </a:rPr>
              <a:t>3.1 Modelling of the modal distribution in MM fibres</a:t>
            </a:r>
            <a:endParaRPr lang="en-GB" sz="2400" dirty="0">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504568" y="4653229"/>
            <a:ext cx="4830335" cy="6024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GB" sz="1600" dirty="0" smtClean="0">
                <a:solidFill>
                  <a:srgbClr val="00B050"/>
                </a:solidFill>
                <a:cs typeface="Arial" panose="020B0604020202020204" pitchFamily="34" charset="0"/>
              </a:rPr>
              <a:t>These tools are now available for future EAF simulations in multimode fibre systems</a:t>
            </a:r>
            <a:endParaRPr lang="en-GB" sz="1600" dirty="0">
              <a:solidFill>
                <a:srgbClr val="00B050"/>
              </a:solidFill>
              <a:cs typeface="Arial" panose="020B0604020202020204" pitchFamily="34" charset="0"/>
            </a:endParaRP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015" y="220868"/>
            <a:ext cx="1578869" cy="34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024" y="2543540"/>
            <a:ext cx="3849590" cy="1917650"/>
          </a:xfrm>
          <a:prstGeom prst="rect">
            <a:avLst/>
          </a:prstGeom>
        </p:spPr>
      </p:pic>
      <p:pic>
        <p:nvPicPr>
          <p:cNvPr id="2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9908" y="4652351"/>
            <a:ext cx="3867761" cy="1926734"/>
          </a:xfrm>
          <a:prstGeom prst="rect">
            <a:avLst/>
          </a:prstGeom>
        </p:spPr>
      </p:pic>
      <p:grpSp>
        <p:nvGrpSpPr>
          <p:cNvPr id="27" name="Gruppieren 2"/>
          <p:cNvGrpSpPr/>
          <p:nvPr/>
        </p:nvGrpSpPr>
        <p:grpSpPr>
          <a:xfrm>
            <a:off x="5800538" y="1639583"/>
            <a:ext cx="1194676" cy="819876"/>
            <a:chOff x="4060919" y="2350835"/>
            <a:chExt cx="1194676" cy="819876"/>
          </a:xfrm>
        </p:grpSpPr>
        <p:pic>
          <p:nvPicPr>
            <p:cNvPr id="28" name="Picture 2" descr="C:\Users\cana\Desktop\Untitle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919" y="2350835"/>
              <a:ext cx="1194676" cy="81987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4"/>
            <p:cNvSpPr txBox="1"/>
            <p:nvPr/>
          </p:nvSpPr>
          <p:spPr>
            <a:xfrm>
              <a:off x="4092729" y="2389567"/>
              <a:ext cx="467544" cy="216024"/>
            </a:xfrm>
            <a:prstGeom prst="rect">
              <a:avLst/>
            </a:prstGeom>
            <a:noFill/>
          </p:spPr>
          <p:txBody>
            <a:bodyPr wrap="none" lIns="0" tIns="0" rIns="0" bIns="0" rtlCol="0">
              <a:noAutofit/>
            </a:bodyPr>
            <a:lstStyle/>
            <a:p>
              <a:r>
                <a:rPr lang="en-GB" sz="1200" b="1" dirty="0" smtClean="0">
                  <a:solidFill>
                    <a:prstClr val="black"/>
                  </a:solidFill>
                  <a:cs typeface="Arial" panose="020B0604020202020204" pitchFamily="34" charset="0"/>
                </a:rPr>
                <a:t>LP</a:t>
              </a:r>
              <a:r>
                <a:rPr lang="en-GB" sz="1200" b="1" baseline="-25000" dirty="0" smtClean="0">
                  <a:solidFill>
                    <a:prstClr val="black"/>
                  </a:solidFill>
                  <a:cs typeface="Arial" panose="020B0604020202020204" pitchFamily="34" charset="0"/>
                </a:rPr>
                <a:t>11</a:t>
              </a:r>
              <a:endParaRPr lang="en-GB" sz="1200" b="1" baseline="-25000" dirty="0">
                <a:solidFill>
                  <a:prstClr val="black"/>
                </a:solidFill>
                <a:cs typeface="Arial" panose="020B0604020202020204" pitchFamily="34" charset="0"/>
              </a:endParaRPr>
            </a:p>
          </p:txBody>
        </p:sp>
      </p:grpSp>
      <p:sp>
        <p:nvSpPr>
          <p:cNvPr id="30" name="Content Placeholder 2"/>
          <p:cNvSpPr txBox="1">
            <a:spLocks/>
          </p:cNvSpPr>
          <p:nvPr/>
        </p:nvSpPr>
        <p:spPr>
          <a:xfrm>
            <a:off x="491966" y="1715819"/>
            <a:ext cx="5064012" cy="27029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GB" sz="1600" dirty="0" smtClean="0">
                <a:cs typeface="Arial" panose="020B0604020202020204" pitchFamily="34" charset="0"/>
              </a:rPr>
              <a:t>Calculate the eigenmodes of a fibre</a:t>
            </a:r>
          </a:p>
          <a:p>
            <a:pPr>
              <a:lnSpc>
                <a:spcPct val="150000"/>
              </a:lnSpc>
              <a:spcAft>
                <a:spcPts val="380"/>
              </a:spcAft>
              <a:buFont typeface="Wingdings" panose="05000000000000000000" pitchFamily="2" charset="2"/>
              <a:buChar char="Ø"/>
            </a:pPr>
            <a:r>
              <a:rPr lang="en-GB" sz="1600" dirty="0" smtClean="0">
                <a:cs typeface="Arial" panose="020B0604020202020204" pitchFamily="34" charset="0"/>
              </a:rPr>
              <a:t>Modelling of a source</a:t>
            </a:r>
          </a:p>
          <a:p>
            <a:pPr>
              <a:spcBef>
                <a:spcPts val="984"/>
              </a:spcBef>
              <a:buFont typeface="Wingdings" panose="05000000000000000000" pitchFamily="2" charset="2"/>
              <a:buChar char="Ø"/>
            </a:pPr>
            <a:r>
              <a:rPr lang="en-GB" sz="1600" dirty="0" smtClean="0">
                <a:cs typeface="Arial" panose="020B0604020202020204" pitchFamily="34" charset="0"/>
              </a:rPr>
              <a:t>Modal distribution, depending on the coupling geometry</a:t>
            </a:r>
          </a:p>
          <a:p>
            <a:pPr>
              <a:lnSpc>
                <a:spcPct val="150000"/>
              </a:lnSpc>
              <a:buFont typeface="Wingdings" panose="05000000000000000000" pitchFamily="2" charset="2"/>
              <a:buChar char="Ø"/>
            </a:pPr>
            <a:r>
              <a:rPr lang="en-GB" sz="1600" dirty="0" smtClean="0">
                <a:cs typeface="Arial" panose="020B0604020202020204" pitchFamily="34" charset="0"/>
              </a:rPr>
              <a:t>Simulate the modal propagation in a uniform fibre</a:t>
            </a:r>
          </a:p>
          <a:p>
            <a:pPr>
              <a:lnSpc>
                <a:spcPct val="150000"/>
              </a:lnSpc>
              <a:buFont typeface="Wingdings" panose="05000000000000000000" pitchFamily="2" charset="2"/>
              <a:buChar char="Ø"/>
            </a:pPr>
            <a:r>
              <a:rPr lang="en-GB" sz="1600" dirty="0" smtClean="0">
                <a:cs typeface="Arial" panose="020B0604020202020204" pitchFamily="34" charset="0"/>
              </a:rPr>
              <a:t>Calculate overlap integrals</a:t>
            </a:r>
          </a:p>
          <a:p>
            <a:pPr marL="0" indent="0">
              <a:lnSpc>
                <a:spcPct val="150000"/>
              </a:lnSpc>
              <a:buFont typeface="Arial" panose="020B0604020202020204" pitchFamily="34" charset="0"/>
              <a:buNone/>
            </a:pPr>
            <a:endParaRPr lang="en-GB" sz="2000" dirty="0">
              <a:solidFill>
                <a:prstClr val="black"/>
              </a:solidFill>
              <a:cs typeface="Arial" panose="020B0604020202020204" pitchFamily="34" charset="0"/>
            </a:endParaRPr>
          </a:p>
        </p:txBody>
      </p:sp>
      <p:sp>
        <p:nvSpPr>
          <p:cNvPr id="31" name="Content Placeholder 2"/>
          <p:cNvSpPr txBox="1">
            <a:spLocks/>
          </p:cNvSpPr>
          <p:nvPr/>
        </p:nvSpPr>
        <p:spPr>
          <a:xfrm>
            <a:off x="571094" y="1173479"/>
            <a:ext cx="8050829" cy="4028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smtClean="0">
                <a:solidFill>
                  <a:schemeClr val="tx2"/>
                </a:solidFill>
                <a:cs typeface="Arial" panose="020B0604020202020204" pitchFamily="34" charset="0"/>
              </a:rPr>
              <a:t>Finite elements method using JCMSolve interfaced with MatLab (Octave)</a:t>
            </a:r>
            <a:endParaRPr lang="en-GB" sz="1800" dirty="0">
              <a:solidFill>
                <a:prstClr val="black"/>
              </a:solidFill>
              <a:cs typeface="Arial" panose="020B0604020202020204" pitchFamily="34" charset="0"/>
            </a:endParaRPr>
          </a:p>
        </p:txBody>
      </p:sp>
      <p:sp>
        <p:nvSpPr>
          <p:cNvPr id="4" name="ZoneTexte 3"/>
          <p:cNvSpPr txBox="1"/>
          <p:nvPr/>
        </p:nvSpPr>
        <p:spPr>
          <a:xfrm>
            <a:off x="3880556" y="-211667"/>
            <a:ext cx="914400" cy="914400"/>
          </a:xfrm>
          <a:prstGeom prst="rect">
            <a:avLst/>
          </a:prstGeom>
          <a:noFill/>
        </p:spPr>
        <p:txBody>
          <a:bodyPr wrap="none" lIns="0" tIns="0" rIns="0" bIns="0" rtlCol="0">
            <a:noAutofit/>
          </a:bodyPr>
          <a:lstStyle/>
          <a:p>
            <a:endParaRPr lang="fr-FR" sz="1200" dirty="0"/>
          </a:p>
        </p:txBody>
      </p:sp>
      <p:pic>
        <p:nvPicPr>
          <p:cNvPr id="19" name="Image 18" descr="Capture d’écran 2017-01-24 à 23.43.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083954" cy="536222"/>
          </a:xfrm>
          <a:prstGeom prst="rect">
            <a:avLst/>
          </a:prstGeom>
        </p:spPr>
      </p:pic>
      <p:sp>
        <p:nvSpPr>
          <p:cNvPr id="21" name="Slide Number Placeholder 5"/>
          <p:cNvSpPr>
            <a:spLocks noGrp="1"/>
          </p:cNvSpPr>
          <p:nvPr>
            <p:ph type="sldNum" sz="quarter" idx="12"/>
          </p:nvPr>
        </p:nvSpPr>
        <p:spPr>
          <a:xfrm>
            <a:off x="8734203" y="6700299"/>
            <a:ext cx="311372" cy="143658"/>
          </a:xfrm>
        </p:spPr>
        <p:txBody>
          <a:bodyPr/>
          <a:lstStyle/>
          <a:p>
            <a:fld id="{50920020-C4C3-416C-933F-2D0F93692610}" type="slidenum">
              <a:rPr lang="de-CH" smtClean="0"/>
              <a:pPr/>
              <a:t>38</a:t>
            </a:fld>
            <a:endParaRPr lang="de-CH" dirty="0"/>
          </a:p>
        </p:txBody>
      </p:sp>
      <p:sp>
        <p:nvSpPr>
          <p:cNvPr id="17" name="Footer Placeholder 4"/>
          <p:cNvSpPr txBox="1">
            <a:spLocks/>
          </p:cNvSpPr>
          <p:nvPr/>
        </p:nvSpPr>
        <p:spPr>
          <a:xfrm>
            <a:off x="1403350" y="6649350"/>
            <a:ext cx="6193070" cy="14365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mtClean="0"/>
              <a:t>EMPIR JRP 14IND13 PhotInd 27th month meeting / 4-5.10.2017 / Bern</a:t>
            </a:r>
            <a:endParaRPr lang="de-CH" sz="1000" dirty="0"/>
          </a:p>
        </p:txBody>
      </p:sp>
    </p:spTree>
    <p:extLst>
      <p:ext uri="{BB962C8B-B14F-4D97-AF65-F5344CB8AC3E}">
        <p14:creationId xmlns:p14="http://schemas.microsoft.com/office/powerpoint/2010/main" val="1803087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20" y="607976"/>
            <a:ext cx="6458116" cy="432128"/>
          </a:xfrm>
        </p:spPr>
        <p:txBody>
          <a:bodyPr>
            <a:normAutofit/>
          </a:bodyPr>
          <a:lstStyle/>
          <a:p>
            <a:r>
              <a:rPr lang="fr-CH" sz="2400" dirty="0" smtClean="0">
                <a:latin typeface="Arial" panose="020B0604020202020204" pitchFamily="34" charset="0"/>
                <a:cs typeface="Arial" panose="020B0604020202020204" pitchFamily="34" charset="0"/>
              </a:rPr>
              <a:t>Task 3.1 </a:t>
            </a:r>
            <a:r>
              <a:rPr lang="fr-CH" sz="2400" dirty="0" err="1" smtClean="0">
                <a:latin typeface="Arial" panose="020B0604020202020204" pitchFamily="34" charset="0"/>
                <a:cs typeface="Arial" panose="020B0604020202020204" pitchFamily="34" charset="0"/>
              </a:rPr>
              <a:t>Encircled</a:t>
            </a:r>
            <a:r>
              <a:rPr lang="fr-CH" sz="2400" dirty="0" smtClean="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A</a:t>
            </a:r>
            <a:r>
              <a:rPr lang="fr-CH" sz="2400" dirty="0" err="1" smtClean="0">
                <a:latin typeface="Arial" panose="020B0604020202020204" pitchFamily="34" charset="0"/>
                <a:cs typeface="Arial" panose="020B0604020202020204" pitchFamily="34" charset="0"/>
              </a:rPr>
              <a:t>ngular</a:t>
            </a:r>
            <a:r>
              <a:rPr lang="fr-CH" sz="2400" dirty="0" smtClean="0">
                <a:latin typeface="Arial" panose="020B0604020202020204" pitchFamily="34" charset="0"/>
                <a:cs typeface="Arial" panose="020B0604020202020204" pitchFamily="34" charset="0"/>
              </a:rPr>
              <a:t> Flux </a:t>
            </a:r>
            <a:r>
              <a:rPr lang="fr-CH" sz="2400" dirty="0" err="1" smtClean="0">
                <a:latin typeface="Arial" panose="020B0604020202020204" pitchFamily="34" charset="0"/>
                <a:cs typeface="Arial" panose="020B0604020202020204" pitchFamily="34" charset="0"/>
              </a:rPr>
              <a:t>measurements</a:t>
            </a:r>
            <a:endParaRPr lang="en-GB" sz="24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575048" y="5619571"/>
            <a:ext cx="8568952" cy="6624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50000"/>
            </a:pPr>
            <a:r>
              <a:rPr lang="en-GB" sz="1800" dirty="0" smtClean="0">
                <a:latin typeface="Arial" panose="020B0604020202020204" pitchFamily="34" charset="0"/>
                <a:cs typeface="Arial" panose="020B0604020202020204" pitchFamily="34" charset="0"/>
              </a:rPr>
              <a:t>This metrics allows quantifying the modal distribution of  asymmetrical intensity profiles, as those </a:t>
            </a:r>
            <a:r>
              <a:rPr lang="en-GB" sz="1800" smtClean="0">
                <a:latin typeface="Arial" panose="020B0604020202020204" pitchFamily="34" charset="0"/>
                <a:cs typeface="Arial" panose="020B0604020202020204" pitchFamily="34" charset="0"/>
              </a:rPr>
              <a:t>potentially observable in </a:t>
            </a:r>
            <a:r>
              <a:rPr lang="en-GB" sz="1800" dirty="0" smtClean="0">
                <a:latin typeface="Arial" panose="020B0604020202020204" pitchFamily="34" charset="0"/>
                <a:cs typeface="Arial" panose="020B0604020202020204" pitchFamily="34" charset="0"/>
              </a:rPr>
              <a:t>large core, step index </a:t>
            </a:r>
            <a:r>
              <a:rPr lang="en-GB" sz="1800" smtClean="0">
                <a:latin typeface="Arial" panose="020B0604020202020204" pitchFamily="34" charset="0"/>
                <a:cs typeface="Arial" panose="020B0604020202020204" pitchFamily="34" charset="0"/>
              </a:rPr>
              <a:t>multimode fibres</a:t>
            </a:r>
            <a:endParaRPr lang="en-GB" sz="1800" dirty="0" smtClean="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50920020-C4C3-416C-933F-2D0F93692610}" type="slidenum">
              <a:rPr lang="de-CH" smtClean="0"/>
              <a:pPr/>
              <a:t>4</a:t>
            </a:fld>
            <a:endParaRPr lang="de-CH" dirty="0"/>
          </a:p>
        </p:txBody>
      </p:sp>
      <p:grpSp>
        <p:nvGrpSpPr>
          <p:cNvPr id="9" name="Gruppieren 8"/>
          <p:cNvGrpSpPr/>
          <p:nvPr/>
        </p:nvGrpSpPr>
        <p:grpSpPr>
          <a:xfrm>
            <a:off x="611560" y="1723800"/>
            <a:ext cx="2788865" cy="2124300"/>
            <a:chOff x="117369" y="2704782"/>
            <a:chExt cx="3611495" cy="2088232"/>
          </a:xfrm>
        </p:grpSpPr>
        <p:pic>
          <p:nvPicPr>
            <p:cNvPr id="10" name="Picture 17" descr="S:\Faseroptik\Messplätze\117.10 Encircled Flux (Entwicklung)\MOdcon_50um_1300nm_test1.mpx.bmp"/>
            <p:cNvPicPr>
              <a:picLocks noChangeAspect="1" noChangeArrowheads="1"/>
            </p:cNvPicPr>
            <p:nvPr/>
          </p:nvPicPr>
          <p:blipFill rotWithShape="1">
            <a:blip r:embed="rId3">
              <a:extLst>
                <a:ext uri="{28A0092B-C50C-407E-A947-70E740481C1C}">
                  <a14:useLocalDpi xmlns:a14="http://schemas.microsoft.com/office/drawing/2010/main" val="0"/>
                </a:ext>
              </a:extLst>
            </a:blip>
            <a:srcRect l="23634" t="22916" r="26116" b="25099"/>
            <a:stretch/>
          </p:blipFill>
          <p:spPr bwMode="auto">
            <a:xfrm>
              <a:off x="1479471" y="2704782"/>
              <a:ext cx="2249393" cy="2088232"/>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cxnSp>
          <p:nvCxnSpPr>
            <p:cNvPr id="11" name="Straight Connector 42"/>
            <p:cNvCxnSpPr/>
            <p:nvPr/>
          </p:nvCxnSpPr>
          <p:spPr>
            <a:xfrm flipH="1">
              <a:off x="761310" y="3350795"/>
              <a:ext cx="1683987" cy="6826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43"/>
            <p:cNvCxnSpPr/>
            <p:nvPr/>
          </p:nvCxnSpPr>
          <p:spPr>
            <a:xfrm flipH="1">
              <a:off x="755845" y="3768882"/>
              <a:ext cx="1781259" cy="2684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44"/>
            <p:cNvSpPr txBox="1"/>
            <p:nvPr/>
          </p:nvSpPr>
          <p:spPr>
            <a:xfrm>
              <a:off x="1460386" y="3609683"/>
              <a:ext cx="330540" cy="338554"/>
            </a:xfrm>
            <a:prstGeom prst="rect">
              <a:avLst/>
            </a:prstGeom>
            <a:noFill/>
          </p:spPr>
          <p:txBody>
            <a:bodyPr wrap="none" rtlCol="0">
              <a:spAutoFit/>
            </a:bodyPr>
            <a:lstStyle/>
            <a:p>
              <a:r>
                <a:rPr lang="fr-CH" sz="1600" dirty="0" smtClean="0">
                  <a:solidFill>
                    <a:srgbClr val="FF0000"/>
                  </a:solidFill>
                  <a:latin typeface="Symbol" panose="05050102010706020507" pitchFamily="18" charset="2"/>
                  <a:sym typeface="Symbol"/>
                </a:rPr>
                <a:t></a:t>
              </a:r>
              <a:r>
                <a:rPr lang="fr-CH" sz="1600" dirty="0" smtClean="0">
                  <a:solidFill>
                    <a:srgbClr val="FF0000"/>
                  </a:solidFill>
                  <a:latin typeface="Arial"/>
                  <a:cs typeface="Arial"/>
                  <a:sym typeface="Symbol"/>
                </a:rPr>
                <a:t>'</a:t>
              </a:r>
              <a:endParaRPr lang="en-GB" sz="1600" dirty="0">
                <a:solidFill>
                  <a:srgbClr val="FF0000"/>
                </a:solidFill>
                <a:latin typeface="Symbol" panose="05050102010706020507" pitchFamily="18" charset="2"/>
              </a:endParaRPr>
            </a:p>
          </p:txBody>
        </p:sp>
        <p:sp>
          <p:nvSpPr>
            <p:cNvPr id="14" name="TextBox 45"/>
            <p:cNvSpPr txBox="1"/>
            <p:nvPr/>
          </p:nvSpPr>
          <p:spPr>
            <a:xfrm>
              <a:off x="2515068" y="3540170"/>
              <a:ext cx="293670" cy="307777"/>
            </a:xfrm>
            <a:prstGeom prst="rect">
              <a:avLst/>
            </a:prstGeom>
            <a:noFill/>
          </p:spPr>
          <p:txBody>
            <a:bodyPr wrap="none" rtlCol="0">
              <a:spAutoFit/>
            </a:bodyPr>
            <a:lstStyle/>
            <a:p>
              <a:r>
                <a:rPr lang="fr-CH" sz="1400" dirty="0" smtClean="0">
                  <a:solidFill>
                    <a:srgbClr val="FF0000"/>
                  </a:solidFill>
                  <a:latin typeface="Symbol" panose="05050102010706020507" pitchFamily="18" charset="2"/>
                  <a:sym typeface="Symbol"/>
                </a:rPr>
                <a:t></a:t>
              </a:r>
              <a:endParaRPr lang="en-GB" sz="1400" dirty="0">
                <a:solidFill>
                  <a:srgbClr val="FF0000"/>
                </a:solidFill>
                <a:latin typeface="Symbol" panose="05050102010706020507" pitchFamily="18" charset="2"/>
              </a:endParaRPr>
            </a:p>
          </p:txBody>
        </p:sp>
        <p:sp>
          <p:nvSpPr>
            <p:cNvPr id="15" name="Oval 39"/>
            <p:cNvSpPr/>
            <p:nvPr/>
          </p:nvSpPr>
          <p:spPr>
            <a:xfrm>
              <a:off x="2217729" y="3291663"/>
              <a:ext cx="645459" cy="924507"/>
            </a:xfrm>
            <a:prstGeom prst="ellipse">
              <a:avLst/>
            </a:prstGeom>
            <a:noFill/>
            <a:ln w="12700">
              <a:solidFill>
                <a:srgbClr val="FF0000"/>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43"/>
            <p:cNvCxnSpPr/>
            <p:nvPr/>
          </p:nvCxnSpPr>
          <p:spPr>
            <a:xfrm flipH="1" flipV="1">
              <a:off x="2192906" y="3591402"/>
              <a:ext cx="740622" cy="3847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43"/>
            <p:cNvCxnSpPr/>
            <p:nvPr/>
          </p:nvCxnSpPr>
          <p:spPr>
            <a:xfrm flipH="1">
              <a:off x="2533601" y="3260394"/>
              <a:ext cx="2720" cy="1044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43"/>
            <p:cNvCxnSpPr/>
            <p:nvPr/>
          </p:nvCxnSpPr>
          <p:spPr>
            <a:xfrm flipH="1">
              <a:off x="2527359" y="3563172"/>
              <a:ext cx="150579" cy="20131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bwMode="auto">
            <a:xfrm rot="20799643" flipV="1">
              <a:off x="117369" y="4091899"/>
              <a:ext cx="641321" cy="45719"/>
            </a:xfrm>
            <a:prstGeom prst="rect">
              <a:avLst/>
            </a:prstGeom>
            <a:gradFill>
              <a:gsLst>
                <a:gs pos="0">
                  <a:schemeClr val="accent1">
                    <a:tint val="66000"/>
                    <a:satMod val="160000"/>
                  </a:schemeClr>
                </a:gs>
                <a:gs pos="54000">
                  <a:schemeClr val="bg1">
                    <a:lumMod val="65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charset="0"/>
              </a:endParaRPr>
            </a:p>
          </p:txBody>
        </p:sp>
      </p:grpSp>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046" y="1517301"/>
            <a:ext cx="354995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kt 2"/>
          <p:cNvGraphicFramePr>
            <a:graphicFrameLocks noChangeAspect="1"/>
          </p:cNvGraphicFramePr>
          <p:nvPr>
            <p:extLst>
              <p:ext uri="{D42A27DB-BD31-4B8C-83A1-F6EECF244321}">
                <p14:modId xmlns:p14="http://schemas.microsoft.com/office/powerpoint/2010/main" val="3532167829"/>
              </p:ext>
            </p:extLst>
          </p:nvPr>
        </p:nvGraphicFramePr>
        <p:xfrm>
          <a:off x="2475673" y="4266319"/>
          <a:ext cx="3874991" cy="1101328"/>
        </p:xfrm>
        <a:graphic>
          <a:graphicData uri="http://schemas.openxmlformats.org/presentationml/2006/ole">
            <mc:AlternateContent xmlns:mc="http://schemas.openxmlformats.org/markup-compatibility/2006">
              <mc:Choice xmlns:v="urn:schemas-microsoft-com:vml" Requires="v">
                <p:oleObj spid="_x0000_s3282" name="Equation" r:id="rId5" imgW="2654280" imgH="914400" progId="Equation.3">
                  <p:embed/>
                </p:oleObj>
              </mc:Choice>
              <mc:Fallback>
                <p:oleObj name="Equation" r:id="rId5" imgW="2654280" imgH="914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673" y="4266319"/>
                        <a:ext cx="3874991" cy="1101328"/>
                      </a:xfrm>
                      <a:prstGeom prst="rect">
                        <a:avLst/>
                      </a:prstGeom>
                      <a:noFill/>
                      <a:ln>
                        <a:noFill/>
                      </a:ln>
                    </p:spPr>
                  </p:pic>
                </p:oleObj>
              </mc:Fallback>
            </mc:AlternateContent>
          </a:graphicData>
        </a:graphic>
      </p:graphicFrame>
      <p:sp>
        <p:nvSpPr>
          <p:cNvPr id="22" name="Content Placeholder 2"/>
          <p:cNvSpPr txBox="1">
            <a:spLocks/>
          </p:cNvSpPr>
          <p:nvPr/>
        </p:nvSpPr>
        <p:spPr>
          <a:xfrm>
            <a:off x="467543" y="991845"/>
            <a:ext cx="8569579" cy="3381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SzPct val="150000"/>
            </a:pPr>
            <a:r>
              <a:rPr lang="en-GB" sz="1800" dirty="0" smtClean="0">
                <a:latin typeface="Arial" panose="020B0604020202020204" pitchFamily="34" charset="0"/>
                <a:cs typeface="Arial" panose="020B0604020202020204" pitchFamily="34" charset="0"/>
              </a:rPr>
              <a:t>EAF is derived from the analysis of the far field pattern at the output of the MM fibre.</a:t>
            </a:r>
          </a:p>
        </p:txBody>
      </p:sp>
      <p:cxnSp>
        <p:nvCxnSpPr>
          <p:cNvPr id="21" name="Gerade Verbindung mit Pfeil 20"/>
          <p:cNvCxnSpPr/>
          <p:nvPr/>
        </p:nvCxnSpPr>
        <p:spPr>
          <a:xfrm>
            <a:off x="3707904" y="3091952"/>
            <a:ext cx="576064" cy="720080"/>
          </a:xfrm>
          <a:prstGeom prst="straightConnector1">
            <a:avLst/>
          </a:prstGeom>
          <a:ln w="34925">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V="1">
            <a:off x="5004048" y="3235968"/>
            <a:ext cx="504056" cy="648072"/>
          </a:xfrm>
          <a:prstGeom prst="straightConnector1">
            <a:avLst/>
          </a:prstGeom>
          <a:ln w="34925">
            <a:solidFill>
              <a:srgbClr val="00B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Footer Placeholder 4"/>
          <p:cNvSpPr>
            <a:spLocks noGrp="1"/>
          </p:cNvSpPr>
          <p:nvPr>
            <p:ph type="ftr" sz="quarter" idx="11"/>
          </p:nvPr>
        </p:nvSpPr>
        <p:spPr>
          <a:xfrm>
            <a:off x="1403350" y="6516000"/>
            <a:ext cx="6193070" cy="143658"/>
          </a:xfrm>
        </p:spPr>
        <p:txBody>
          <a:bodyPr/>
          <a:lstStyle/>
          <a:p>
            <a:r>
              <a:rPr lang="en-GB" dirty="0" smtClean="0"/>
              <a:t>EMPIR JRP 14IND13 </a:t>
            </a:r>
            <a:r>
              <a:rPr lang="en-GB" dirty="0" err="1" smtClean="0"/>
              <a:t>PhotInd</a:t>
            </a:r>
            <a:r>
              <a:rPr lang="en-GB" dirty="0" smtClean="0"/>
              <a:t> 27th month meeting / 4-5.10.2017 / Bern</a:t>
            </a:r>
            <a:endParaRPr lang="de-CH" dirty="0"/>
          </a:p>
        </p:txBody>
      </p:sp>
      <p:sp>
        <p:nvSpPr>
          <p:cNvPr id="24" name="Content Placeholder 2"/>
          <p:cNvSpPr txBox="1">
            <a:spLocks/>
          </p:cNvSpPr>
          <p:nvPr/>
        </p:nvSpPr>
        <p:spPr>
          <a:xfrm>
            <a:off x="3458394" y="1823242"/>
            <a:ext cx="2132781" cy="1109964"/>
          </a:xfrm>
          <a:prstGeom prst="rect">
            <a:avLst/>
          </a:prstGeom>
          <a:ln w="3175">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SzPct val="150000"/>
              <a:buNone/>
            </a:pPr>
            <a:r>
              <a:rPr lang="en-GB" sz="1400" dirty="0" smtClean="0">
                <a:latin typeface="Arial" panose="020B0604020202020204" pitchFamily="34" charset="0"/>
                <a:cs typeface="Arial" panose="020B0604020202020204" pitchFamily="34" charset="0"/>
              </a:rPr>
              <a:t>Corresponds to the relative power observed in a circle defined by each angle </a:t>
            </a:r>
            <a:r>
              <a:rPr lang="en-GB" sz="1400" i="1" dirty="0" smtClean="0">
                <a:latin typeface="Symbol" panose="05050102010706020507" pitchFamily="18" charset="2"/>
                <a:cs typeface="Arial" panose="020B0604020202020204" pitchFamily="34" charset="0"/>
              </a:rPr>
              <a:t>q</a:t>
            </a:r>
            <a:r>
              <a:rPr lang="en-GB" sz="1400" i="1" dirty="0" smtClean="0">
                <a:latin typeface="+mj-lt"/>
                <a:cs typeface="Arial" panose="020B0604020202020204" pitchFamily="34" charset="0"/>
              </a:rPr>
              <a:t>’</a:t>
            </a:r>
          </a:p>
        </p:txBody>
      </p:sp>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9726" y="261847"/>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7263" y="333099"/>
            <a:ext cx="792088" cy="1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078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2549" y="1344455"/>
            <a:ext cx="8010812" cy="25150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50000"/>
            </a:pPr>
            <a:r>
              <a:rPr lang="en-GB" sz="2000" dirty="0" smtClean="0">
                <a:latin typeface="Arial" panose="020B0604020202020204" pitchFamily="34" charset="0"/>
                <a:cs typeface="Arial" panose="020B0604020202020204" pitchFamily="34" charset="0"/>
              </a:rPr>
              <a:t>Two fully independent EAF measuring instruments were developed by Arden and by METAS</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endParaRPr lang="en-GB" sz="1800" dirty="0" smtClean="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r>
              <a:rPr lang="en-GB" sz="1800" dirty="0" smtClean="0">
                <a:latin typeface="Arial" panose="020B0604020202020204" pitchFamily="34" charset="0"/>
                <a:cs typeface="Arial" panose="020B0604020202020204" pitchFamily="34" charset="0"/>
              </a:rPr>
              <a:t>Different camera types</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(CCD, CMOS, different chip and pixel sizes, micro lens arrays)</a:t>
            </a:r>
            <a:br>
              <a:rPr lang="en-GB" sz="1800" dirty="0" smtClean="0">
                <a:latin typeface="Arial" panose="020B0604020202020204" pitchFamily="34" charset="0"/>
                <a:cs typeface="Arial" panose="020B0604020202020204" pitchFamily="34" charset="0"/>
              </a:rPr>
            </a:br>
            <a:endParaRPr lang="en-GB" sz="1800" dirty="0" smtClean="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r>
              <a:rPr lang="en-GB" sz="1800" dirty="0" smtClean="0">
                <a:latin typeface="Arial" panose="020B0604020202020204" pitchFamily="34" charset="0"/>
                <a:cs typeface="Arial" panose="020B0604020202020204" pitchFamily="34" charset="0"/>
              </a:rPr>
              <a:t>Image processing and data analysis programmed in </a:t>
            </a:r>
            <a:r>
              <a:rPr lang="en-GB" sz="1800" dirty="0" err="1" smtClean="0">
                <a:latin typeface="Arial" panose="020B0604020202020204" pitchFamily="34" charset="0"/>
                <a:cs typeface="Arial" panose="020B0604020202020204" pitchFamily="34" charset="0"/>
              </a:rPr>
              <a:t>Labview</a:t>
            </a:r>
            <a:r>
              <a:rPr lang="en-GB" sz="1800" dirty="0" smtClean="0">
                <a:latin typeface="Arial" panose="020B0604020202020204" pitchFamily="34" charset="0"/>
                <a:cs typeface="Arial" panose="020B0604020202020204" pitchFamily="34" charset="0"/>
              </a:rPr>
              <a:t>, using two completely different software</a:t>
            </a:r>
          </a:p>
        </p:txBody>
      </p:sp>
      <p:sp>
        <p:nvSpPr>
          <p:cNvPr id="7" name="Slide Number Placeholder 6"/>
          <p:cNvSpPr>
            <a:spLocks noGrp="1"/>
          </p:cNvSpPr>
          <p:nvPr>
            <p:ph type="sldNum" sz="quarter" idx="12"/>
          </p:nvPr>
        </p:nvSpPr>
        <p:spPr/>
        <p:txBody>
          <a:bodyPr/>
          <a:lstStyle/>
          <a:p>
            <a:fld id="{50920020-C4C3-416C-933F-2D0F93692610}" type="slidenum">
              <a:rPr lang="en-GB" smtClean="0"/>
              <a:pPr/>
              <a:t>5</a:t>
            </a:fld>
            <a:endParaRPr lang="en-GB" dirty="0"/>
          </a:p>
        </p:txBody>
      </p:sp>
      <p:sp>
        <p:nvSpPr>
          <p:cNvPr id="23"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en-GB" dirty="0"/>
          </a:p>
        </p:txBody>
      </p:sp>
      <p:sp>
        <p:nvSpPr>
          <p:cNvPr id="24" name="Title 1"/>
          <p:cNvSpPr txBox="1">
            <a:spLocks noGrp="1"/>
          </p:cNvSpPr>
          <p:nvPr>
            <p:ph type="title"/>
          </p:nvPr>
        </p:nvSpPr>
        <p:spPr>
          <a:xfrm>
            <a:off x="1403350" y="549275"/>
            <a:ext cx="7489825" cy="431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smtClean="0">
                <a:solidFill>
                  <a:schemeClr val="tx2"/>
                </a:solidFill>
                <a:latin typeface="Arial" panose="020B0604020202020204" pitchFamily="34" charset="0"/>
                <a:cs typeface="Arial" panose="020B0604020202020204" pitchFamily="34" charset="0"/>
              </a:rPr>
              <a:t>A3.1.1 Traceable EAF measuring instruments</a:t>
            </a:r>
            <a:endParaRPr lang="en-GB" sz="2400" dirty="0">
              <a:solidFill>
                <a:schemeClr val="tx2"/>
              </a:solidFill>
              <a:latin typeface="Arial" panose="020B0604020202020204" pitchFamily="34" charset="0"/>
              <a:cs typeface="Arial" panose="020B0604020202020204" pitchFamily="34" charset="0"/>
            </a:endParaRPr>
          </a:p>
        </p:txBody>
      </p:sp>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45" t="8166" r="24514" b="9396"/>
          <a:stretch/>
        </p:blipFill>
        <p:spPr bwMode="auto">
          <a:xfrm>
            <a:off x="4729494" y="3777479"/>
            <a:ext cx="3108219" cy="230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C:\Users\cana\Desktop\Prof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540" y="3894457"/>
            <a:ext cx="2075805" cy="208976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7"/>
          <p:cNvCxnSpPr/>
          <p:nvPr/>
        </p:nvCxnSpPr>
        <p:spPr>
          <a:xfrm flipV="1">
            <a:off x="3895107" y="4857007"/>
            <a:ext cx="581891" cy="1"/>
          </a:xfrm>
          <a:prstGeom prst="straightConnector1">
            <a:avLst/>
          </a:prstGeom>
          <a:ln w="47625">
            <a:solidFill>
              <a:schemeClr val="tx2"/>
            </a:solidFill>
            <a:tailEnd type="triangle" w="lg" len="sm"/>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125" y="606232"/>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509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2549" y="1344455"/>
            <a:ext cx="8010812" cy="770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50000"/>
            </a:pPr>
            <a:r>
              <a:rPr lang="en-GB" sz="2000" dirty="0" smtClean="0">
                <a:latin typeface="Arial" panose="020B0604020202020204" pitchFamily="34" charset="0"/>
                <a:cs typeface="Arial" panose="020B0604020202020204" pitchFamily="34" charset="0"/>
              </a:rPr>
              <a:t>By using a common source, a first </a:t>
            </a:r>
            <a:r>
              <a:rPr lang="en-GB" sz="2000" dirty="0" err="1" smtClean="0">
                <a:latin typeface="Arial" panose="020B0604020202020204" pitchFamily="34" charset="0"/>
                <a:cs typeface="Arial" panose="020B0604020202020204" pitchFamily="34" charset="0"/>
              </a:rPr>
              <a:t>intercomparison</a:t>
            </a:r>
            <a:r>
              <a:rPr lang="en-GB" sz="2000" dirty="0" smtClean="0">
                <a:latin typeface="Arial" panose="020B0604020202020204" pitchFamily="34" charset="0"/>
                <a:cs typeface="Arial" panose="020B0604020202020204" pitchFamily="34" charset="0"/>
              </a:rPr>
              <a:t> has been realised between the two setup (</a:t>
            </a:r>
            <a:r>
              <a:rPr lang="en-GB" sz="2000" dirty="0" err="1" smtClean="0">
                <a:latin typeface="Arial" panose="020B0604020202020204" pitchFamily="34" charset="0"/>
                <a:cs typeface="Arial" panose="020B0604020202020204" pitchFamily="34" charset="0"/>
              </a:rPr>
              <a:t>november</a:t>
            </a:r>
            <a:r>
              <a:rPr lang="en-GB" sz="2000" dirty="0" smtClean="0">
                <a:latin typeface="Arial" panose="020B0604020202020204" pitchFamily="34" charset="0"/>
                <a:cs typeface="Arial" panose="020B0604020202020204" pitchFamily="34" charset="0"/>
              </a:rPr>
              <a:t> 2016)</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endParaRPr lang="en-GB" sz="1800" dirty="0" smtClean="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50920020-C4C3-416C-933F-2D0F93692610}" type="slidenum">
              <a:rPr lang="en-GB" smtClean="0"/>
              <a:pPr/>
              <a:t>6</a:t>
            </a:fld>
            <a:endParaRPr lang="en-GB" dirty="0"/>
          </a:p>
        </p:txBody>
      </p:sp>
      <p:sp>
        <p:nvSpPr>
          <p:cNvPr id="23"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en-GB" dirty="0"/>
          </a:p>
        </p:txBody>
      </p:sp>
      <p:sp>
        <p:nvSpPr>
          <p:cNvPr id="24" name="Title 1"/>
          <p:cNvSpPr txBox="1">
            <a:spLocks noGrp="1"/>
          </p:cNvSpPr>
          <p:nvPr>
            <p:ph type="title"/>
          </p:nvPr>
        </p:nvSpPr>
        <p:spPr>
          <a:xfrm>
            <a:off x="1403350" y="549275"/>
            <a:ext cx="7489825" cy="431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smtClean="0">
                <a:solidFill>
                  <a:schemeClr val="tx2"/>
                </a:solidFill>
                <a:latin typeface="Arial" panose="020B0604020202020204" pitchFamily="34" charset="0"/>
                <a:cs typeface="Arial" panose="020B0604020202020204" pitchFamily="34" charset="0"/>
              </a:rPr>
              <a:t>A3.1 Arden-METAS first </a:t>
            </a:r>
            <a:r>
              <a:rPr lang="en-GB" sz="2400" dirty="0" err="1" smtClean="0">
                <a:solidFill>
                  <a:schemeClr val="tx2"/>
                </a:solidFill>
                <a:latin typeface="Arial" panose="020B0604020202020204" pitchFamily="34" charset="0"/>
                <a:cs typeface="Arial" panose="020B0604020202020204" pitchFamily="34" charset="0"/>
              </a:rPr>
              <a:t>intercomparison</a:t>
            </a:r>
            <a:endParaRPr lang="en-GB" sz="2400" dirty="0">
              <a:solidFill>
                <a:schemeClr val="tx2"/>
              </a:solidFill>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9125" y="606232"/>
            <a:ext cx="59526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èche droite 1"/>
          <p:cNvSpPr/>
          <p:nvPr/>
        </p:nvSpPr>
        <p:spPr>
          <a:xfrm>
            <a:off x="1647825" y="3181350"/>
            <a:ext cx="1200150" cy="361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234254" y="3152775"/>
            <a:ext cx="3168401" cy="4993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50000"/>
              <a:buNone/>
            </a:pPr>
            <a:r>
              <a:rPr lang="en-GB" sz="2000" dirty="0" smtClean="0">
                <a:latin typeface="Arial" panose="020B0604020202020204" pitchFamily="34" charset="0"/>
                <a:cs typeface="Arial" panose="020B0604020202020204" pitchFamily="34" charset="0"/>
              </a:rPr>
              <a:t>Results presented in WP4</a:t>
            </a:r>
            <a:endParaRPr lang="en-GB"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708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7</a:t>
            </a:fld>
            <a:endParaRPr lang="de-CH" dirty="0"/>
          </a:p>
        </p:txBody>
      </p:sp>
      <p:sp>
        <p:nvSpPr>
          <p:cNvPr id="10"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
        <p:nvSpPr>
          <p:cNvPr id="11" name="Title 1"/>
          <p:cNvSpPr txBox="1">
            <a:spLocks noGrp="1"/>
          </p:cNvSpPr>
          <p:nvPr>
            <p:ph type="title"/>
          </p:nvPr>
        </p:nvSpPr>
        <p:spPr>
          <a:xfrm>
            <a:off x="1403349" y="548600"/>
            <a:ext cx="7489825" cy="4014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2400" dirty="0" smtClean="0">
                <a:solidFill>
                  <a:schemeClr val="tx2"/>
                </a:solidFill>
                <a:latin typeface="Arial" panose="020B0604020202020204" pitchFamily="34" charset="0"/>
                <a:cs typeface="Arial" panose="020B0604020202020204" pitchFamily="34" charset="0"/>
              </a:rPr>
              <a:t>A3.1.5 </a:t>
            </a:r>
            <a:r>
              <a:rPr lang="fr-CH" sz="2400" dirty="0" err="1" smtClean="0">
                <a:solidFill>
                  <a:schemeClr val="tx2"/>
                </a:solidFill>
                <a:latin typeface="Arial" panose="020B0604020202020204" pitchFamily="34" charset="0"/>
                <a:cs typeface="Arial" panose="020B0604020202020204" pitchFamily="34" charset="0"/>
              </a:rPr>
              <a:t>Uncertainty</a:t>
            </a:r>
            <a:r>
              <a:rPr lang="fr-CH" sz="2400" dirty="0" smtClean="0">
                <a:solidFill>
                  <a:schemeClr val="tx2"/>
                </a:solidFill>
                <a:latin typeface="Arial" panose="020B0604020202020204" pitchFamily="34" charset="0"/>
                <a:cs typeface="Arial" panose="020B0604020202020204" pitchFamily="34" charset="0"/>
              </a:rPr>
              <a:t> budget</a:t>
            </a:r>
            <a:endParaRPr lang="en-GB" sz="2400" dirty="0">
              <a:solidFill>
                <a:schemeClr val="tx2"/>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62579509"/>
              </p:ext>
            </p:extLst>
          </p:nvPr>
        </p:nvGraphicFramePr>
        <p:xfrm>
          <a:off x="928216" y="2413954"/>
          <a:ext cx="6825133" cy="3566160"/>
        </p:xfrm>
        <a:graphic>
          <a:graphicData uri="http://schemas.openxmlformats.org/drawingml/2006/table">
            <a:tbl>
              <a:tblPr firstRow="1" bandRow="1">
                <a:tableStyleId>{5C22544A-7EE6-4342-B048-85BDC9FD1C3A}</a:tableStyleId>
              </a:tblPr>
              <a:tblGrid>
                <a:gridCol w="3312833"/>
                <a:gridCol w="3512300"/>
              </a:tblGrid>
              <a:tr h="341138">
                <a:tc>
                  <a:txBody>
                    <a:bodyPr/>
                    <a:lstStyle/>
                    <a:p>
                      <a:pPr algn="l"/>
                      <a:r>
                        <a:rPr lang="en-GB" dirty="0" smtClean="0"/>
                        <a:t>Systematic or Statistic</a:t>
                      </a:r>
                      <a:endParaRPr lang="en-GB" dirty="0"/>
                    </a:p>
                  </a:txBody>
                  <a:tcPr/>
                </a:tc>
                <a:tc>
                  <a:txBody>
                    <a:bodyPr/>
                    <a:lstStyle/>
                    <a:p>
                      <a:pPr algn="l"/>
                      <a:r>
                        <a:rPr lang="en-GB" dirty="0" smtClean="0"/>
                        <a:t>Max Uncertainty (k=2) on EAF</a:t>
                      </a:r>
                      <a:endParaRPr lang="en-GB" dirty="0"/>
                    </a:p>
                  </a:txBody>
                  <a:tcPr/>
                </a:tc>
              </a:tr>
              <a:tr h="341138">
                <a:tc>
                  <a:txBody>
                    <a:bodyPr/>
                    <a:lstStyle/>
                    <a:p>
                      <a:pPr algn="l"/>
                      <a:r>
                        <a:rPr lang="en-GB" dirty="0" smtClean="0"/>
                        <a:t>Camera uniformity</a:t>
                      </a:r>
                      <a:endParaRPr lang="en-GB" dirty="0"/>
                    </a:p>
                  </a:txBody>
                  <a:tcPr/>
                </a:tc>
                <a:tc>
                  <a:txBody>
                    <a:bodyPr/>
                    <a:lstStyle/>
                    <a:p>
                      <a:pPr algn="l"/>
                      <a:r>
                        <a:rPr lang="en-GB" dirty="0" smtClean="0"/>
                        <a:t>0.001 (0.3% @ </a:t>
                      </a:r>
                      <a:r>
                        <a:rPr lang="en-GB" dirty="0" smtClean="0">
                          <a:latin typeface="Symbol" panose="05050102010706020507" pitchFamily="18" charset="2"/>
                        </a:rPr>
                        <a:t>q </a:t>
                      </a:r>
                      <a:r>
                        <a:rPr lang="en-GB" dirty="0" smtClean="0"/>
                        <a:t>= 2°)</a:t>
                      </a:r>
                      <a:endParaRPr lang="en-GB" dirty="0"/>
                    </a:p>
                  </a:txBody>
                  <a:tcPr/>
                </a:tc>
              </a:tr>
              <a:tr h="341138">
                <a:tc>
                  <a:txBody>
                    <a:bodyPr/>
                    <a:lstStyle/>
                    <a:p>
                      <a:pPr algn="l"/>
                      <a:r>
                        <a:rPr lang="en-GB" dirty="0" smtClean="0"/>
                        <a:t>Camera non-linearity</a:t>
                      </a:r>
                      <a:endParaRPr lang="en-GB" dirty="0"/>
                    </a:p>
                  </a:txBody>
                  <a:tcPr/>
                </a:tc>
                <a:tc>
                  <a:txBody>
                    <a:bodyPr/>
                    <a:lstStyle/>
                    <a:p>
                      <a:pPr algn="l"/>
                      <a:r>
                        <a:rPr lang="en-GB" dirty="0" smtClean="0"/>
                        <a:t>0.0006</a:t>
                      </a:r>
                      <a:endParaRPr lang="en-GB" dirty="0"/>
                    </a:p>
                  </a:txBody>
                  <a:tcPr/>
                </a:tc>
              </a:tr>
              <a:tr h="341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mtClean="0"/>
                        <a:t>Pixel</a:t>
                      </a:r>
                      <a:r>
                        <a:rPr lang="en-GB" baseline="0" smtClean="0"/>
                        <a:t> </a:t>
                      </a:r>
                      <a:r>
                        <a:rPr lang="en-GB" smtClean="0"/>
                        <a:t>resolution uncertainty</a:t>
                      </a:r>
                      <a:endParaRPr lang="en-GB" dirty="0" smtClean="0"/>
                    </a:p>
                  </a:txBody>
                  <a:tcPr/>
                </a:tc>
                <a:tc>
                  <a:txBody>
                    <a:bodyPr/>
                    <a:lstStyle/>
                    <a:p>
                      <a:pPr algn="l"/>
                      <a:r>
                        <a:rPr lang="en-GB" dirty="0" smtClean="0"/>
                        <a:t>&lt; 0.0001</a:t>
                      </a:r>
                      <a:endParaRPr lang="en-GB" dirty="0"/>
                    </a:p>
                  </a:txBody>
                  <a:tcPr/>
                </a:tc>
              </a:tr>
              <a:tr h="341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Distance</a:t>
                      </a:r>
                      <a:r>
                        <a:rPr lang="en-GB" baseline="0" dirty="0" smtClean="0"/>
                        <a:t> fibre-camera chip</a:t>
                      </a:r>
                      <a:endParaRPr lang="en-GB" dirty="0" smtClean="0"/>
                    </a:p>
                  </a:txBody>
                  <a:tcPr/>
                </a:tc>
                <a:tc>
                  <a:txBody>
                    <a:bodyPr/>
                    <a:lstStyle/>
                    <a:p>
                      <a:pPr algn="l"/>
                      <a:r>
                        <a:rPr lang="en-GB" dirty="0" smtClean="0"/>
                        <a:t>0.001</a:t>
                      </a:r>
                      <a:endParaRPr lang="en-GB" dirty="0"/>
                    </a:p>
                  </a:txBody>
                  <a:tcPr/>
                </a:tc>
              </a:tr>
              <a:tr h="596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Correction</a:t>
                      </a:r>
                      <a:r>
                        <a:rPr lang="en-GB" baseline="0" dirty="0" smtClean="0"/>
                        <a:t> of the r</a:t>
                      </a:r>
                      <a:r>
                        <a:rPr lang="en-GB" dirty="0" smtClean="0"/>
                        <a:t>efraction on the camera front window</a:t>
                      </a:r>
                    </a:p>
                  </a:txBody>
                  <a:tcPr/>
                </a:tc>
                <a:tc>
                  <a:txBody>
                    <a:bodyPr/>
                    <a:lstStyle/>
                    <a:p>
                      <a:pPr algn="l"/>
                      <a:r>
                        <a:rPr lang="en-GB" dirty="0" smtClean="0"/>
                        <a:t>0.001</a:t>
                      </a:r>
                      <a:endParaRPr lang="en-GB" dirty="0"/>
                    </a:p>
                  </a:txBody>
                  <a:tcPr/>
                </a:tc>
              </a:tr>
              <a:tr h="341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Repeatability (n=16)</a:t>
                      </a:r>
                    </a:p>
                  </a:txBody>
                  <a:tcPr/>
                </a:tc>
                <a:tc>
                  <a:txBody>
                    <a:bodyPr/>
                    <a:lstStyle/>
                    <a:p>
                      <a:pPr algn="l"/>
                      <a:r>
                        <a:rPr lang="en-GB" smtClean="0"/>
                        <a:t>0.0001</a:t>
                      </a:r>
                    </a:p>
                  </a:txBody>
                  <a:tcPr/>
                </a:tc>
              </a:tr>
              <a:tr h="341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txBody>
                  <a:tcPr/>
                </a:tc>
                <a:tc>
                  <a:txBody>
                    <a:bodyPr/>
                    <a:lstStyle/>
                    <a:p>
                      <a:pPr algn="l"/>
                      <a:endParaRPr lang="en-GB" smtClean="0"/>
                    </a:p>
                  </a:txBody>
                  <a:tcPr/>
                </a:tc>
              </a:tr>
              <a:tr h="341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smtClean="0">
                          <a:latin typeface="Arial" panose="020B0604020202020204" pitchFamily="34" charset="0"/>
                          <a:cs typeface="Arial" panose="020B0604020202020204" pitchFamily="34" charset="0"/>
                        </a:rPr>
                        <a:t>U</a:t>
                      </a:r>
                      <a:r>
                        <a:rPr lang="en-GB" sz="1800" b="1" baseline="-25000" smtClean="0">
                          <a:latin typeface="Arial" panose="020B0604020202020204" pitchFamily="34" charset="0"/>
                          <a:cs typeface="Arial" panose="020B0604020202020204" pitchFamily="34" charset="0"/>
                        </a:rPr>
                        <a:t>tot</a:t>
                      </a:r>
                      <a:r>
                        <a:rPr lang="en-GB" sz="1800" b="1" smtClean="0">
                          <a:latin typeface="Arial" panose="020B0604020202020204" pitchFamily="34" charset="0"/>
                          <a:cs typeface="Arial" panose="020B0604020202020204" pitchFamily="34" charset="0"/>
                        </a:rPr>
                        <a:t> (k=2) </a:t>
                      </a:r>
                      <a:endParaRPr lang="en-GB" b="1" dirty="0" smtClean="0"/>
                    </a:p>
                  </a:txBody>
                  <a:tcPr/>
                </a:tc>
                <a:tc>
                  <a:txBody>
                    <a:bodyPr/>
                    <a:lstStyle/>
                    <a:p>
                      <a:pPr algn="l"/>
                      <a:r>
                        <a:rPr lang="en-GB" sz="1800" b="1" smtClean="0">
                          <a:latin typeface="Arial" panose="020B0604020202020204" pitchFamily="34" charset="0"/>
                          <a:cs typeface="Arial" panose="020B0604020202020204" pitchFamily="34" charset="0"/>
                        </a:rPr>
                        <a:t>0.0018</a:t>
                      </a:r>
                      <a:endParaRPr lang="en-GB" b="1" smtClean="0"/>
                    </a:p>
                  </a:txBody>
                  <a:tcPr/>
                </a:tc>
              </a:tr>
            </a:tbl>
          </a:graphicData>
        </a:graphic>
      </p:graphicFrame>
      <p:sp>
        <p:nvSpPr>
          <p:cNvPr id="8" name="Content Placeholder 2"/>
          <p:cNvSpPr txBox="1">
            <a:spLocks/>
          </p:cNvSpPr>
          <p:nvPr/>
        </p:nvSpPr>
        <p:spPr>
          <a:xfrm>
            <a:off x="719064" y="1072017"/>
            <a:ext cx="7053336" cy="12997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50000"/>
            </a:pPr>
            <a:r>
              <a:rPr lang="en-GB" sz="1800">
                <a:latin typeface="Arial" panose="020B0604020202020204" pitchFamily="34" charset="0"/>
                <a:cs typeface="Arial" panose="020B0604020202020204" pitchFamily="34" charset="0"/>
              </a:rPr>
              <a:t>Uncertainty budget for EAF measurements fully </a:t>
            </a:r>
            <a:r>
              <a:rPr lang="en-GB" sz="1800" smtClean="0">
                <a:latin typeface="Arial" panose="020B0604020202020204" pitchFamily="34" charset="0"/>
                <a:cs typeface="Arial" panose="020B0604020202020204" pitchFamily="34" charset="0"/>
              </a:rPr>
              <a:t>established</a:t>
            </a:r>
            <a:br>
              <a:rPr lang="en-GB" sz="1800" smtClean="0">
                <a:latin typeface="Arial" panose="020B0604020202020204" pitchFamily="34" charset="0"/>
                <a:cs typeface="Arial" panose="020B0604020202020204" pitchFamily="34" charset="0"/>
              </a:rPr>
            </a:br>
            <a:endParaRPr lang="en-GB" sz="1800">
              <a:latin typeface="Arial" panose="020B0604020202020204" pitchFamily="34" charset="0"/>
              <a:cs typeface="Arial" panose="020B0604020202020204" pitchFamily="34" charset="0"/>
            </a:endParaRPr>
          </a:p>
          <a:p>
            <a:pPr>
              <a:buSzPct val="150000"/>
            </a:pPr>
            <a:r>
              <a:rPr lang="en-GB" sz="1800">
                <a:latin typeface="Arial" panose="020B0604020202020204" pitchFamily="34" charset="0"/>
                <a:cs typeface="Arial" panose="020B0604020202020204" pitchFamily="34" charset="0"/>
              </a:rPr>
              <a:t>Uncertainty calculation implemented in the METAS </a:t>
            </a:r>
            <a:r>
              <a:rPr lang="en-GB" sz="1800" smtClean="0">
                <a:latin typeface="Arial" panose="020B0604020202020204" pitchFamily="34" charset="0"/>
                <a:cs typeface="Arial" panose="020B0604020202020204" pitchFamily="34" charset="0"/>
              </a:rPr>
              <a:t>EAF</a:t>
            </a:r>
            <a:br>
              <a:rPr lang="en-GB" sz="1800" smtClean="0">
                <a:latin typeface="Arial" panose="020B0604020202020204" pitchFamily="34" charset="0"/>
                <a:cs typeface="Arial" panose="020B0604020202020204" pitchFamily="34" charset="0"/>
              </a:rPr>
            </a:br>
            <a:r>
              <a:rPr lang="en-GB" sz="1800" smtClean="0">
                <a:latin typeface="Arial" panose="020B0604020202020204" pitchFamily="34" charset="0"/>
                <a:cs typeface="Arial" panose="020B0604020202020204" pitchFamily="34" charset="0"/>
              </a:rPr>
              <a:t>measurement </a:t>
            </a:r>
            <a:r>
              <a:rPr lang="en-GB" sz="1800">
                <a:latin typeface="Arial" panose="020B0604020202020204" pitchFamily="34" charset="0"/>
                <a:cs typeface="Arial" panose="020B0604020202020204" pitchFamily="34" charset="0"/>
              </a:rPr>
              <a:t>software </a:t>
            </a:r>
          </a:p>
          <a:p>
            <a:pPr marL="0" indent="0">
              <a:buSzPct val="150000"/>
              <a:buNone/>
            </a:pP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242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7543" y="980728"/>
            <a:ext cx="712388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GB" sz="2000" b="1" smtClean="0">
                <a:solidFill>
                  <a:schemeClr val="tx2"/>
                </a:solidFill>
                <a:latin typeface="Arial" panose="020B0604020202020204" pitchFamily="34" charset="0"/>
                <a:cs typeface="Arial" panose="020B0604020202020204" pitchFamily="34" charset="0"/>
              </a:rPr>
              <a:t>Example 1 : </a:t>
            </a:r>
            <a:r>
              <a:rPr lang="en-GB" sz="2000" b="1" smtClean="0">
                <a:solidFill>
                  <a:schemeClr val="tx2"/>
                </a:solidFill>
                <a:latin typeface="Arial" panose="020B0604020202020204" pitchFamily="34" charset="0"/>
                <a:cs typeface="Arial" panose="020B0604020202020204" pitchFamily="34" charset="0"/>
              </a:rPr>
              <a:t>uncertainty </a:t>
            </a:r>
            <a:r>
              <a:rPr lang="en-GB" sz="2000" b="1" dirty="0" smtClean="0">
                <a:solidFill>
                  <a:schemeClr val="tx2"/>
                </a:solidFill>
                <a:latin typeface="Arial" panose="020B0604020202020204" pitchFamily="34" charset="0"/>
                <a:cs typeface="Arial" panose="020B0604020202020204" pitchFamily="34" charset="0"/>
              </a:rPr>
              <a:t>due to the measurement of DF</a:t>
            </a:r>
          </a:p>
        </p:txBody>
      </p:sp>
      <p:sp>
        <p:nvSpPr>
          <p:cNvPr id="9"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8</a:t>
            </a:fld>
            <a:endParaRPr lang="de-CH" dirty="0"/>
          </a:p>
        </p:txBody>
      </p:sp>
      <p:sp>
        <p:nvSpPr>
          <p:cNvPr id="10"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
        <p:nvSpPr>
          <p:cNvPr id="11" name="Title 1"/>
          <p:cNvSpPr txBox="1">
            <a:spLocks noGrp="1"/>
          </p:cNvSpPr>
          <p:nvPr>
            <p:ph type="title"/>
          </p:nvPr>
        </p:nvSpPr>
        <p:spPr>
          <a:xfrm>
            <a:off x="1403349" y="548600"/>
            <a:ext cx="7489825" cy="4014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2400" dirty="0" smtClean="0">
                <a:solidFill>
                  <a:schemeClr val="tx2"/>
                </a:solidFill>
                <a:latin typeface="Arial" panose="020B0604020202020204" pitchFamily="34" charset="0"/>
                <a:cs typeface="Arial" panose="020B0604020202020204" pitchFamily="34" charset="0"/>
              </a:rPr>
              <a:t>A3.1.5 </a:t>
            </a:r>
            <a:r>
              <a:rPr lang="fr-CH" sz="2400" dirty="0" err="1" smtClean="0">
                <a:solidFill>
                  <a:schemeClr val="tx2"/>
                </a:solidFill>
                <a:latin typeface="Arial" panose="020B0604020202020204" pitchFamily="34" charset="0"/>
                <a:cs typeface="Arial" panose="020B0604020202020204" pitchFamily="34" charset="0"/>
              </a:rPr>
              <a:t>Uncertainty</a:t>
            </a:r>
            <a:r>
              <a:rPr lang="fr-CH" sz="2400" dirty="0" smtClean="0">
                <a:solidFill>
                  <a:schemeClr val="tx2"/>
                </a:solidFill>
                <a:latin typeface="Arial" panose="020B0604020202020204" pitchFamily="34" charset="0"/>
                <a:cs typeface="Arial" panose="020B0604020202020204" pitchFamily="34" charset="0"/>
              </a:rPr>
              <a:t> budget</a:t>
            </a:r>
            <a:endParaRPr lang="en-GB" sz="2400" dirty="0">
              <a:solidFill>
                <a:schemeClr val="tx2"/>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170" y="1646709"/>
            <a:ext cx="3860006" cy="261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582942"/>
            <a:ext cx="4512164" cy="287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8451" y="3671313"/>
            <a:ext cx="1932242" cy="103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038475" y="2686050"/>
            <a:ext cx="2781300" cy="581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57526" y="2686050"/>
            <a:ext cx="1533524" cy="1775475"/>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97695" y="4467225"/>
            <a:ext cx="3860006" cy="1990724"/>
            <a:chOff x="597695" y="4467225"/>
            <a:chExt cx="3860006" cy="1990724"/>
          </a:xfrm>
        </p:grpSpPr>
        <p:sp>
          <p:nvSpPr>
            <p:cNvPr id="12" name="Rectangle 11"/>
            <p:cNvSpPr/>
            <p:nvPr/>
          </p:nvSpPr>
          <p:spPr>
            <a:xfrm>
              <a:off x="597695" y="4467225"/>
              <a:ext cx="3860006" cy="19907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or: Curved 23"/>
            <p:cNvCxnSpPr/>
            <p:nvPr/>
          </p:nvCxnSpPr>
          <p:spPr>
            <a:xfrm flipV="1">
              <a:off x="3521932" y="4981575"/>
              <a:ext cx="935768" cy="271816"/>
            </a:xfrm>
            <a:prstGeom prst="curvedConnector3">
              <a:avLst>
                <a:gd name="adj1" fmla="val 50000"/>
              </a:avLst>
            </a:prstGeom>
            <a:ln w="50800" cmpd="thickThin">
              <a:gradFill>
                <a:gsLst>
                  <a:gs pos="88000">
                    <a:schemeClr val="accent3"/>
                  </a:gs>
                  <a:gs pos="100000">
                    <a:schemeClr val="accent1">
                      <a:tint val="44500"/>
                      <a:satMod val="160000"/>
                    </a:schemeClr>
                  </a:gs>
                  <a:gs pos="100000">
                    <a:schemeClr val="accent1">
                      <a:tint val="23500"/>
                      <a:satMod val="160000"/>
                    </a:schemeClr>
                  </a:gs>
                </a:gsLst>
                <a:lin ang="5400000" scaled="0"/>
              </a:gradFill>
            </a:ln>
            <a:effectLst>
              <a:innerShdw blurRad="63500" dist="50800" dir="10800000">
                <a:prstClr val="black">
                  <a:alpha val="50000"/>
                </a:prstClr>
              </a:innerShdw>
            </a:effectLst>
          </p:spPr>
          <p:style>
            <a:lnRef idx="1">
              <a:schemeClr val="dk1"/>
            </a:lnRef>
            <a:fillRef idx="0">
              <a:schemeClr val="dk1"/>
            </a:fillRef>
            <a:effectRef idx="0">
              <a:schemeClr val="dk1"/>
            </a:effectRef>
            <a:fontRef idx="minor">
              <a:schemeClr val="tx1"/>
            </a:fontRef>
          </p:style>
        </p:cxnSp>
        <p:sp>
          <p:nvSpPr>
            <p:cNvPr id="19" name="Trapezoid 18"/>
            <p:cNvSpPr/>
            <p:nvPr/>
          </p:nvSpPr>
          <p:spPr>
            <a:xfrm rot="5400000">
              <a:off x="2664210" y="4877130"/>
              <a:ext cx="656538" cy="746625"/>
            </a:xfrm>
            <a:prstGeom prst="trapezoid">
              <a:avLst>
                <a:gd name="adj" fmla="val 45678"/>
              </a:avLst>
            </a:prstGeom>
            <a:solidFill>
              <a:schemeClr val="accent4">
                <a:lumMod val="20000"/>
                <a:lumOff val="80000"/>
              </a:schemeClr>
            </a:solidFill>
            <a:ln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0" name="Rectangle 19"/>
            <p:cNvSpPr/>
            <p:nvPr/>
          </p:nvSpPr>
          <p:spPr>
            <a:xfrm>
              <a:off x="1401243" y="4662198"/>
              <a:ext cx="1205835" cy="1205835"/>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black"/>
                  </a:solidFill>
                </a:rPr>
                <a:t>Camera</a:t>
              </a:r>
            </a:p>
          </p:txBody>
        </p:sp>
        <p:sp>
          <p:nvSpPr>
            <p:cNvPr id="22" name="Rectangle 21"/>
            <p:cNvSpPr/>
            <p:nvPr/>
          </p:nvSpPr>
          <p:spPr>
            <a:xfrm>
              <a:off x="1135738" y="5868032"/>
              <a:ext cx="1731079" cy="220185"/>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prstClr val="black"/>
                  </a:solidFill>
                </a:rPr>
                <a:t>Micrometer Stage</a:t>
              </a:r>
            </a:p>
          </p:txBody>
        </p:sp>
        <p:sp>
          <p:nvSpPr>
            <p:cNvPr id="23" name="Rectangle 22"/>
            <p:cNvSpPr/>
            <p:nvPr/>
          </p:nvSpPr>
          <p:spPr>
            <a:xfrm>
              <a:off x="953781" y="6088217"/>
              <a:ext cx="1731079" cy="231558"/>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4" name="Rectangle: Rounded Corners 32"/>
            <p:cNvSpPr/>
            <p:nvPr/>
          </p:nvSpPr>
          <p:spPr>
            <a:xfrm>
              <a:off x="643448" y="5917814"/>
              <a:ext cx="310333" cy="121690"/>
            </a:xfrm>
            <a:prstGeom prst="round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5" name="Rectangle 24"/>
            <p:cNvSpPr/>
            <p:nvPr/>
          </p:nvSpPr>
          <p:spPr>
            <a:xfrm>
              <a:off x="953781" y="5956534"/>
              <a:ext cx="181958" cy="44251"/>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6" name="Rectangle 25"/>
            <p:cNvSpPr/>
            <p:nvPr/>
          </p:nvSpPr>
          <p:spPr>
            <a:xfrm>
              <a:off x="3382727" y="5027267"/>
              <a:ext cx="182535" cy="436977"/>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7" name="Rectangle 26"/>
            <p:cNvSpPr/>
            <p:nvPr/>
          </p:nvSpPr>
          <p:spPr>
            <a:xfrm>
              <a:off x="3451869" y="5464244"/>
              <a:ext cx="44251" cy="855531"/>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8" name="Rectangle 27"/>
            <p:cNvSpPr/>
            <p:nvPr/>
          </p:nvSpPr>
          <p:spPr>
            <a:xfrm>
              <a:off x="3355071" y="5220864"/>
              <a:ext cx="30145" cy="60845"/>
            </a:xfrm>
            <a:prstGeom prst="rect">
              <a:avLst/>
            </a:prstGeom>
            <a:solidFill>
              <a:schemeClr val="bg1"/>
            </a:solidFill>
            <a:ln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cxnSp>
          <p:nvCxnSpPr>
            <p:cNvPr id="31" name="Straight Arrow Connector 30"/>
            <p:cNvCxnSpPr/>
            <p:nvPr/>
          </p:nvCxnSpPr>
          <p:spPr>
            <a:xfrm>
              <a:off x="2607078" y="5257800"/>
              <a:ext cx="778138"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733650" y="5070370"/>
              <a:ext cx="432060" cy="207644"/>
            </a:xfrm>
            <a:prstGeom prst="rect">
              <a:avLst/>
            </a:prstGeom>
            <a:noFill/>
            <a:ln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black"/>
                  </a:solidFill>
                </a:rPr>
                <a:t>DF</a:t>
              </a:r>
              <a:endParaRPr lang="en-GB" sz="1200" dirty="0">
                <a:solidFill>
                  <a:prstClr val="black"/>
                </a:solidFill>
              </a:endParaRPr>
            </a:p>
          </p:txBody>
        </p:sp>
      </p:grpSp>
      <p:grpSp>
        <p:nvGrpSpPr>
          <p:cNvPr id="6" name="Group 5"/>
          <p:cNvGrpSpPr/>
          <p:nvPr/>
        </p:nvGrpSpPr>
        <p:grpSpPr>
          <a:xfrm>
            <a:off x="6254112" y="838400"/>
            <a:ext cx="2788865" cy="2124300"/>
            <a:chOff x="6015987" y="628850"/>
            <a:chExt cx="2788865" cy="2124300"/>
          </a:xfrm>
        </p:grpSpPr>
        <p:grpSp>
          <p:nvGrpSpPr>
            <p:cNvPr id="29" name="Gruppieren 8"/>
            <p:cNvGrpSpPr/>
            <p:nvPr/>
          </p:nvGrpSpPr>
          <p:grpSpPr>
            <a:xfrm>
              <a:off x="6015987" y="628850"/>
              <a:ext cx="2788865" cy="2124300"/>
              <a:chOff x="117369" y="2704782"/>
              <a:chExt cx="3611495" cy="2088232"/>
            </a:xfrm>
          </p:grpSpPr>
          <p:pic>
            <p:nvPicPr>
              <p:cNvPr id="30" name="Picture 17" descr="S:\Faseroptik\Messplätze\117.10 Encircled Flux (Entwicklung)\MOdcon_50um_1300nm_test1.mpx.bmp"/>
              <p:cNvPicPr>
                <a:picLocks noChangeAspect="1" noChangeArrowheads="1"/>
              </p:cNvPicPr>
              <p:nvPr/>
            </p:nvPicPr>
            <p:blipFill rotWithShape="1">
              <a:blip r:embed="rId5">
                <a:extLst>
                  <a:ext uri="{28A0092B-C50C-407E-A947-70E740481C1C}">
                    <a14:useLocalDpi xmlns:a14="http://schemas.microsoft.com/office/drawing/2010/main" val="0"/>
                  </a:ext>
                </a:extLst>
              </a:blip>
              <a:srcRect l="23634" t="22916" r="26116" b="25099"/>
              <a:stretch/>
            </p:blipFill>
            <p:spPr bwMode="auto">
              <a:xfrm>
                <a:off x="1479471" y="2704782"/>
                <a:ext cx="2249393" cy="2088232"/>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cxnSp>
            <p:nvCxnSpPr>
              <p:cNvPr id="33" name="Straight Connector 42"/>
              <p:cNvCxnSpPr/>
              <p:nvPr/>
            </p:nvCxnSpPr>
            <p:spPr>
              <a:xfrm flipH="1">
                <a:off x="761310" y="3350795"/>
                <a:ext cx="1683987" cy="6826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43"/>
              <p:cNvCxnSpPr/>
              <p:nvPr/>
            </p:nvCxnSpPr>
            <p:spPr>
              <a:xfrm flipH="1">
                <a:off x="755845" y="3768882"/>
                <a:ext cx="1781259" cy="2684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44"/>
              <p:cNvSpPr txBox="1"/>
              <p:nvPr/>
            </p:nvSpPr>
            <p:spPr>
              <a:xfrm>
                <a:off x="1460386" y="3609683"/>
                <a:ext cx="378219" cy="332806"/>
              </a:xfrm>
              <a:prstGeom prst="rect">
                <a:avLst/>
              </a:prstGeom>
              <a:noFill/>
            </p:spPr>
            <p:txBody>
              <a:bodyPr wrap="none" rtlCol="0">
                <a:spAutoFit/>
              </a:bodyPr>
              <a:lstStyle/>
              <a:p>
                <a:r>
                  <a:rPr lang="fr-CH" sz="1600" dirty="0" smtClean="0">
                    <a:solidFill>
                      <a:srgbClr val="FF0000"/>
                    </a:solidFill>
                    <a:latin typeface="Symbol" panose="05050102010706020507" pitchFamily="18" charset="2"/>
                    <a:sym typeface="Symbol"/>
                  </a:rPr>
                  <a:t></a:t>
                </a:r>
                <a:endParaRPr lang="en-GB" sz="1600" dirty="0">
                  <a:solidFill>
                    <a:srgbClr val="FF0000"/>
                  </a:solidFill>
                  <a:latin typeface="Symbol" panose="05050102010706020507" pitchFamily="18" charset="2"/>
                </a:endParaRPr>
              </a:p>
            </p:txBody>
          </p:sp>
          <p:sp>
            <p:nvSpPr>
              <p:cNvPr id="38" name="Oval 39"/>
              <p:cNvSpPr/>
              <p:nvPr/>
            </p:nvSpPr>
            <p:spPr>
              <a:xfrm>
                <a:off x="2217729" y="3291663"/>
                <a:ext cx="645459" cy="924507"/>
              </a:xfrm>
              <a:prstGeom prst="ellipse">
                <a:avLst/>
              </a:prstGeom>
              <a:noFill/>
              <a:ln w="12700">
                <a:solidFill>
                  <a:srgbClr val="FF0000"/>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43"/>
              <p:cNvCxnSpPr/>
              <p:nvPr/>
            </p:nvCxnSpPr>
            <p:spPr>
              <a:xfrm flipH="1" flipV="1">
                <a:off x="2192906" y="3591402"/>
                <a:ext cx="740622" cy="3847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flipH="1">
                <a:off x="2533601" y="3260394"/>
                <a:ext cx="2720" cy="1044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hteck 18"/>
              <p:cNvSpPr/>
              <p:nvPr/>
            </p:nvSpPr>
            <p:spPr bwMode="auto">
              <a:xfrm rot="20799643" flipV="1">
                <a:off x="117369" y="4091899"/>
                <a:ext cx="641321" cy="45719"/>
              </a:xfrm>
              <a:prstGeom prst="rect">
                <a:avLst/>
              </a:prstGeom>
              <a:gradFill>
                <a:gsLst>
                  <a:gs pos="0">
                    <a:schemeClr val="accent1">
                      <a:tint val="66000"/>
                      <a:satMod val="160000"/>
                    </a:schemeClr>
                  </a:gs>
                  <a:gs pos="54000">
                    <a:schemeClr val="bg1">
                      <a:lumMod val="65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charset="0"/>
                </a:endParaRPr>
              </a:p>
            </p:txBody>
          </p:sp>
        </p:grpSp>
        <p:sp>
          <p:nvSpPr>
            <p:cNvPr id="43" name="TextBox 44"/>
            <p:cNvSpPr txBox="1"/>
            <p:nvPr/>
          </p:nvSpPr>
          <p:spPr>
            <a:xfrm>
              <a:off x="7844558" y="1365704"/>
              <a:ext cx="253596" cy="338554"/>
            </a:xfrm>
            <a:prstGeom prst="rect">
              <a:avLst/>
            </a:prstGeom>
            <a:noFill/>
          </p:spPr>
          <p:txBody>
            <a:bodyPr wrap="none" rtlCol="0">
              <a:spAutoFit/>
            </a:bodyPr>
            <a:lstStyle/>
            <a:p>
              <a:r>
                <a:rPr lang="fr-CH" sz="1600" dirty="0" smtClean="0">
                  <a:solidFill>
                    <a:srgbClr val="FF0000"/>
                  </a:solidFill>
                  <a:latin typeface="Arial" panose="020B0604020202020204" pitchFamily="34" charset="0"/>
                  <a:cs typeface="Arial" panose="020B0604020202020204" pitchFamily="34" charset="0"/>
                  <a:sym typeface="Symbol"/>
                </a:rPr>
                <a:t>r</a:t>
              </a:r>
              <a:endParaRPr lang="en-GB" sz="1600" dirty="0">
                <a:solidFill>
                  <a:srgbClr val="FF0000"/>
                </a:solidFill>
                <a:latin typeface="Arial" panose="020B0604020202020204" pitchFamily="34" charset="0"/>
                <a:cs typeface="Arial" panose="020B0604020202020204" pitchFamily="34" charset="0"/>
              </a:endParaRPr>
            </a:p>
          </p:txBody>
        </p:sp>
        <p:sp>
          <p:nvSpPr>
            <p:cNvPr id="44" name="TextBox 44"/>
            <p:cNvSpPr txBox="1"/>
            <p:nvPr/>
          </p:nvSpPr>
          <p:spPr>
            <a:xfrm>
              <a:off x="6669185" y="1876465"/>
              <a:ext cx="457176" cy="338554"/>
            </a:xfrm>
            <a:prstGeom prst="rect">
              <a:avLst/>
            </a:prstGeom>
            <a:noFill/>
          </p:spPr>
          <p:txBody>
            <a:bodyPr wrap="none" rtlCol="0">
              <a:spAutoFit/>
            </a:bodyPr>
            <a:lstStyle/>
            <a:p>
              <a:r>
                <a:rPr lang="fr-CH" sz="1600" dirty="0" smtClean="0">
                  <a:solidFill>
                    <a:srgbClr val="FF0000"/>
                  </a:solidFill>
                  <a:latin typeface="Arial" panose="020B0604020202020204" pitchFamily="34" charset="0"/>
                  <a:cs typeface="Arial" panose="020B0604020202020204" pitchFamily="34" charset="0"/>
                  <a:sym typeface="Symbol"/>
                </a:rPr>
                <a:t>DF</a:t>
              </a:r>
              <a:endParaRPr lang="en-GB" sz="1600" dirty="0">
                <a:solidFill>
                  <a:srgbClr val="FF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p:cNvSpPr txBox="1"/>
              <p:nvPr/>
            </p:nvSpPr>
            <p:spPr>
              <a:xfrm>
                <a:off x="6131509" y="2686050"/>
                <a:ext cx="1551601" cy="452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func>
                        <m:funcPr>
                          <m:ctrlPr>
                            <a:rPr lang="en-GB" sz="1600" i="1" smtClean="0">
                              <a:latin typeface="Cambria Math"/>
                            </a:rPr>
                          </m:ctrlPr>
                        </m:funcPr>
                        <m:fName>
                          <m:r>
                            <m:rPr>
                              <m:sty m:val="p"/>
                            </m:rPr>
                            <a:rPr lang="el-GR" sz="1600" i="1" smtClean="0">
                              <a:latin typeface="Cambria Math"/>
                              <a:ea typeface="Cambria Math"/>
                            </a:rPr>
                            <m:t>θ</m:t>
                          </m:r>
                          <m:r>
                            <a:rPr lang="fr-CH" sz="1600" b="0" i="0" smtClean="0">
                              <a:latin typeface="Cambria Math"/>
                              <a:ea typeface="Cambria Math"/>
                            </a:rPr>
                            <m:t>=</m:t>
                          </m:r>
                          <m:r>
                            <m:rPr>
                              <m:sty m:val="p"/>
                            </m:rPr>
                            <a:rPr lang="fr-CH" sz="1600" b="0" i="0" smtClean="0">
                              <a:latin typeface="Cambria Math"/>
                            </a:rPr>
                            <m:t>arc</m:t>
                          </m:r>
                          <m:r>
                            <m:rPr>
                              <m:sty m:val="p"/>
                            </m:rPr>
                            <a:rPr lang="en-GB" sz="1600" i="0" smtClean="0">
                              <a:latin typeface="Cambria Math"/>
                            </a:rPr>
                            <m:t>tan</m:t>
                          </m:r>
                        </m:fName>
                        <m:e>
                          <m:f>
                            <m:fPr>
                              <m:ctrlPr>
                                <a:rPr lang="en-GB" sz="1600" i="1" smtClean="0">
                                  <a:latin typeface="Cambria Math"/>
                                </a:rPr>
                              </m:ctrlPr>
                            </m:fPr>
                            <m:num>
                              <m:r>
                                <a:rPr lang="fr-CH" sz="1600" b="0" i="1" smtClean="0">
                                  <a:latin typeface="Cambria Math"/>
                                </a:rPr>
                                <m:t>𝑟</m:t>
                              </m:r>
                            </m:num>
                            <m:den>
                              <m:r>
                                <a:rPr lang="fr-CH" sz="1600" b="0" i="1" smtClean="0">
                                  <a:latin typeface="Cambria Math"/>
                                </a:rPr>
                                <m:t>𝐷𝐹</m:t>
                              </m:r>
                            </m:den>
                          </m:f>
                        </m:e>
                      </m:func>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6131509" y="2686050"/>
                <a:ext cx="1551601" cy="452650"/>
              </a:xfrm>
              <a:prstGeom prst="rect">
                <a:avLst/>
              </a:prstGeom>
              <a:blipFill rotWithShape="1">
                <a:blip r:embed="rId6"/>
                <a:stretch>
                  <a:fillRect b="-6757"/>
                </a:stretch>
              </a:blipFill>
            </p:spPr>
            <p:txBody>
              <a:bodyPr/>
              <a:lstStyle/>
              <a:p>
                <a:r>
                  <a:rPr lang="en-GB">
                    <a:noFill/>
                  </a:rPr>
                  <a:t> </a:t>
                </a:r>
              </a:p>
            </p:txBody>
          </p:sp>
        </mc:Fallback>
      </mc:AlternateContent>
      <p:sp>
        <p:nvSpPr>
          <p:cNvPr id="7" name="TextBox 6"/>
          <p:cNvSpPr txBox="1"/>
          <p:nvPr/>
        </p:nvSpPr>
        <p:spPr>
          <a:xfrm rot="16200000">
            <a:off x="329019" y="2599334"/>
            <a:ext cx="723900" cy="215289"/>
          </a:xfrm>
          <a:prstGeom prst="rect">
            <a:avLst/>
          </a:prstGeom>
          <a:solidFill>
            <a:schemeClr val="bg1"/>
          </a:solidFill>
        </p:spPr>
        <p:txBody>
          <a:bodyPr wrap="none" lIns="0" tIns="0" rIns="0" bIns="0" rtlCol="0">
            <a:noAutofit/>
          </a:bodyPr>
          <a:lstStyle/>
          <a:p>
            <a:r>
              <a:rPr lang="en-GB" sz="1200" dirty="0" smtClean="0"/>
              <a:t>EAF</a:t>
            </a:r>
            <a:endParaRPr lang="en-GB" sz="1200" dirty="0"/>
          </a:p>
        </p:txBody>
      </p:sp>
      <p:sp>
        <p:nvSpPr>
          <p:cNvPr id="45" name="TextBox 44"/>
          <p:cNvSpPr txBox="1"/>
          <p:nvPr/>
        </p:nvSpPr>
        <p:spPr>
          <a:xfrm rot="16200000">
            <a:off x="4317695" y="4606857"/>
            <a:ext cx="723900" cy="215289"/>
          </a:xfrm>
          <a:prstGeom prst="rect">
            <a:avLst/>
          </a:prstGeom>
          <a:solidFill>
            <a:schemeClr val="bg1"/>
          </a:solidFill>
        </p:spPr>
        <p:txBody>
          <a:bodyPr wrap="none" lIns="0" tIns="0" rIns="0" bIns="0" rtlCol="0">
            <a:noAutofit/>
          </a:bodyPr>
          <a:lstStyle/>
          <a:p>
            <a:r>
              <a:rPr lang="en-GB" sz="1200" dirty="0" smtClean="0"/>
              <a:t>EAF</a:t>
            </a:r>
            <a:endParaRPr lang="en-GB" sz="1200" dirty="0"/>
          </a:p>
        </p:txBody>
      </p:sp>
    </p:spTree>
    <p:extLst>
      <p:ext uri="{BB962C8B-B14F-4D97-AF65-F5344CB8AC3E}">
        <p14:creationId xmlns:p14="http://schemas.microsoft.com/office/powerpoint/2010/main" val="2414473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7544" y="980728"/>
            <a:ext cx="6279612" cy="10767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b="1" smtClean="0">
                <a:solidFill>
                  <a:schemeClr val="tx2"/>
                </a:solidFill>
                <a:latin typeface="Arial" panose="020B0604020202020204" pitchFamily="34" charset="0"/>
                <a:cs typeface="Arial" panose="020B0604020202020204" pitchFamily="34" charset="0"/>
              </a:rPr>
              <a:t>Example 2: Uncertainty </a:t>
            </a:r>
            <a:r>
              <a:rPr lang="en-GB" sz="2000" b="1" dirty="0" smtClean="0">
                <a:solidFill>
                  <a:schemeClr val="tx2"/>
                </a:solidFill>
                <a:latin typeface="Arial" panose="020B0604020202020204" pitchFamily="34" charset="0"/>
                <a:cs typeface="Arial" panose="020B0604020202020204" pitchFamily="34" charset="0"/>
              </a:rPr>
              <a:t>due to the correction of the </a:t>
            </a:r>
            <a:r>
              <a:rPr lang="en-GB" sz="2000" b="1" smtClean="0">
                <a:solidFill>
                  <a:schemeClr val="tx2"/>
                </a:solidFill>
                <a:latin typeface="Arial" panose="020B0604020202020204" pitchFamily="34" charset="0"/>
                <a:cs typeface="Arial" panose="020B0604020202020204" pitchFamily="34" charset="0"/>
              </a:rPr>
              <a:t>refraction </a:t>
            </a:r>
            <a:r>
              <a:rPr lang="en-GB" sz="2000" b="1">
                <a:solidFill>
                  <a:schemeClr val="tx2"/>
                </a:solidFill>
                <a:latin typeface="Arial" panose="020B0604020202020204" pitchFamily="34" charset="0"/>
                <a:cs typeface="Arial" panose="020B0604020202020204" pitchFamily="34" charset="0"/>
              </a:rPr>
              <a:t>in </a:t>
            </a:r>
            <a:r>
              <a:rPr lang="en-GB" sz="2000" b="1" smtClean="0">
                <a:solidFill>
                  <a:schemeClr val="tx2"/>
                </a:solidFill>
                <a:latin typeface="Arial" panose="020B0604020202020204" pitchFamily="34" charset="0"/>
                <a:cs typeface="Arial" panose="020B0604020202020204" pitchFamily="34" charset="0"/>
              </a:rPr>
              <a:t>the camera </a:t>
            </a:r>
            <a:r>
              <a:rPr lang="en-GB" sz="2000" b="1" smtClean="0">
                <a:solidFill>
                  <a:schemeClr val="tx2"/>
                </a:solidFill>
                <a:latin typeface="Arial" panose="020B0604020202020204" pitchFamily="34" charset="0"/>
                <a:cs typeface="Arial" panose="020B0604020202020204" pitchFamily="34" charset="0"/>
              </a:rPr>
              <a:t>front </a:t>
            </a:r>
            <a:r>
              <a:rPr lang="en-GB" sz="2000" b="1" smtClean="0">
                <a:solidFill>
                  <a:schemeClr val="tx2"/>
                </a:solidFill>
                <a:latin typeface="Arial" panose="020B0604020202020204" pitchFamily="34" charset="0"/>
                <a:cs typeface="Arial" panose="020B0604020202020204" pitchFamily="34" charset="0"/>
              </a:rPr>
              <a:t>window</a:t>
            </a:r>
            <a:endParaRPr lang="en-GB" sz="2000" b="1" dirty="0" smtClean="0">
              <a:solidFill>
                <a:schemeClr val="tx2"/>
              </a:solidFill>
              <a:latin typeface="Arial" panose="020B0604020202020204" pitchFamily="34" charset="0"/>
              <a:cs typeface="Arial" panose="020B0604020202020204" pitchFamily="34" charset="0"/>
            </a:endParaRPr>
          </a:p>
        </p:txBody>
      </p:sp>
      <p:sp>
        <p:nvSpPr>
          <p:cNvPr id="9" name="Slide Number Placeholder 6"/>
          <p:cNvSpPr>
            <a:spLocks noGrp="1"/>
          </p:cNvSpPr>
          <p:nvPr>
            <p:ph type="sldNum" sz="quarter" idx="12"/>
          </p:nvPr>
        </p:nvSpPr>
        <p:spPr>
          <a:xfrm>
            <a:off x="8581803" y="6516000"/>
            <a:ext cx="311372" cy="143658"/>
          </a:xfrm>
        </p:spPr>
        <p:txBody>
          <a:bodyPr/>
          <a:lstStyle/>
          <a:p>
            <a:fld id="{50920020-C4C3-416C-933F-2D0F93692610}" type="slidenum">
              <a:rPr lang="de-CH" smtClean="0"/>
              <a:pPr/>
              <a:t>9</a:t>
            </a:fld>
            <a:endParaRPr lang="de-CH" dirty="0"/>
          </a:p>
        </p:txBody>
      </p:sp>
      <p:sp>
        <p:nvSpPr>
          <p:cNvPr id="10" name="Footer Placeholder 4"/>
          <p:cNvSpPr>
            <a:spLocks noGrp="1"/>
          </p:cNvSpPr>
          <p:nvPr>
            <p:ph type="ftr" sz="quarter" idx="11"/>
          </p:nvPr>
        </p:nvSpPr>
        <p:spPr>
          <a:xfrm>
            <a:off x="1403350" y="6516000"/>
            <a:ext cx="6193070" cy="143658"/>
          </a:xfrm>
        </p:spPr>
        <p:txBody>
          <a:bodyPr/>
          <a:lstStyle/>
          <a:p>
            <a:r>
              <a:rPr lang="en-GB" smtClean="0"/>
              <a:t>EMPIR JRP 14IND13 PhotInd 27th month meeting / 4-5.10.2017 / Bern</a:t>
            </a:r>
            <a:endParaRPr lang="de-CH" dirty="0"/>
          </a:p>
        </p:txBody>
      </p:sp>
      <p:sp>
        <p:nvSpPr>
          <p:cNvPr id="11" name="Title 1"/>
          <p:cNvSpPr txBox="1">
            <a:spLocks noGrp="1"/>
          </p:cNvSpPr>
          <p:nvPr>
            <p:ph type="title"/>
          </p:nvPr>
        </p:nvSpPr>
        <p:spPr>
          <a:xfrm>
            <a:off x="1403349" y="548600"/>
            <a:ext cx="7489825" cy="40142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2400" dirty="0" smtClean="0">
                <a:solidFill>
                  <a:schemeClr val="tx2"/>
                </a:solidFill>
                <a:latin typeface="Arial" panose="020B0604020202020204" pitchFamily="34" charset="0"/>
                <a:cs typeface="Arial" panose="020B0604020202020204" pitchFamily="34" charset="0"/>
              </a:rPr>
              <a:t>A3.1.5 </a:t>
            </a:r>
            <a:r>
              <a:rPr lang="fr-CH" sz="2400" dirty="0" err="1" smtClean="0">
                <a:solidFill>
                  <a:schemeClr val="tx2"/>
                </a:solidFill>
                <a:latin typeface="Arial" panose="020B0604020202020204" pitchFamily="34" charset="0"/>
                <a:cs typeface="Arial" panose="020B0604020202020204" pitchFamily="34" charset="0"/>
              </a:rPr>
              <a:t>Uncertainty</a:t>
            </a:r>
            <a:r>
              <a:rPr lang="fr-CH" sz="2400" dirty="0" smtClean="0">
                <a:solidFill>
                  <a:schemeClr val="tx2"/>
                </a:solidFill>
                <a:latin typeface="Arial" panose="020B0604020202020204" pitchFamily="34" charset="0"/>
                <a:cs typeface="Arial" panose="020B0604020202020204" pitchFamily="34" charset="0"/>
              </a:rPr>
              <a:t> budget</a:t>
            </a:r>
            <a:endParaRPr lang="en-GB" sz="2400" dirty="0">
              <a:solidFill>
                <a:schemeClr val="tx2"/>
              </a:solidFill>
              <a:latin typeface="Arial" panose="020B0604020202020204" pitchFamily="34" charset="0"/>
              <a:cs typeface="Arial" panose="020B0604020202020204" pitchFamily="34" charset="0"/>
            </a:endParaRPr>
          </a:p>
        </p:txBody>
      </p:sp>
      <p:grpSp>
        <p:nvGrpSpPr>
          <p:cNvPr id="6" name="Group 5"/>
          <p:cNvGrpSpPr/>
          <p:nvPr/>
        </p:nvGrpSpPr>
        <p:grpSpPr>
          <a:xfrm>
            <a:off x="6254112" y="838400"/>
            <a:ext cx="2788865" cy="2124300"/>
            <a:chOff x="6015987" y="628850"/>
            <a:chExt cx="2788865" cy="2124300"/>
          </a:xfrm>
        </p:grpSpPr>
        <p:grpSp>
          <p:nvGrpSpPr>
            <p:cNvPr id="29" name="Gruppieren 8"/>
            <p:cNvGrpSpPr/>
            <p:nvPr/>
          </p:nvGrpSpPr>
          <p:grpSpPr>
            <a:xfrm>
              <a:off x="6015987" y="628850"/>
              <a:ext cx="2788865" cy="2124300"/>
              <a:chOff x="117369" y="2704782"/>
              <a:chExt cx="3611495" cy="2088232"/>
            </a:xfrm>
          </p:grpSpPr>
          <p:pic>
            <p:nvPicPr>
              <p:cNvPr id="30" name="Picture 17" descr="S:\Faseroptik\Messplätze\117.10 Encircled Flux (Entwicklung)\MOdcon_50um_1300nm_test1.mpx.bmp"/>
              <p:cNvPicPr>
                <a:picLocks noChangeAspect="1" noChangeArrowheads="1"/>
              </p:cNvPicPr>
              <p:nvPr/>
            </p:nvPicPr>
            <p:blipFill rotWithShape="1">
              <a:blip r:embed="rId2">
                <a:extLst>
                  <a:ext uri="{28A0092B-C50C-407E-A947-70E740481C1C}">
                    <a14:useLocalDpi xmlns:a14="http://schemas.microsoft.com/office/drawing/2010/main" val="0"/>
                  </a:ext>
                </a:extLst>
              </a:blip>
              <a:srcRect l="23634" t="22916" r="26116" b="25099"/>
              <a:stretch/>
            </p:blipFill>
            <p:spPr bwMode="auto">
              <a:xfrm>
                <a:off x="1479471" y="2704782"/>
                <a:ext cx="2249393" cy="2088232"/>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cxnSp>
            <p:nvCxnSpPr>
              <p:cNvPr id="33" name="Straight Connector 42"/>
              <p:cNvCxnSpPr/>
              <p:nvPr/>
            </p:nvCxnSpPr>
            <p:spPr>
              <a:xfrm flipH="1">
                <a:off x="761310" y="3350795"/>
                <a:ext cx="1683987" cy="6826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43"/>
              <p:cNvCxnSpPr/>
              <p:nvPr/>
            </p:nvCxnSpPr>
            <p:spPr>
              <a:xfrm flipH="1">
                <a:off x="755845" y="3768882"/>
                <a:ext cx="1781259" cy="2684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44"/>
              <p:cNvSpPr txBox="1"/>
              <p:nvPr/>
            </p:nvSpPr>
            <p:spPr>
              <a:xfrm>
                <a:off x="1460386" y="3609683"/>
                <a:ext cx="378219" cy="332806"/>
              </a:xfrm>
              <a:prstGeom prst="rect">
                <a:avLst/>
              </a:prstGeom>
              <a:noFill/>
            </p:spPr>
            <p:txBody>
              <a:bodyPr wrap="none" rtlCol="0">
                <a:spAutoFit/>
              </a:bodyPr>
              <a:lstStyle/>
              <a:p>
                <a:r>
                  <a:rPr lang="fr-CH" sz="1600" dirty="0" smtClean="0">
                    <a:solidFill>
                      <a:srgbClr val="FF0000"/>
                    </a:solidFill>
                    <a:latin typeface="Symbol" panose="05050102010706020507" pitchFamily="18" charset="2"/>
                    <a:sym typeface="Symbol"/>
                  </a:rPr>
                  <a:t></a:t>
                </a:r>
                <a:endParaRPr lang="en-GB" sz="1600" dirty="0">
                  <a:solidFill>
                    <a:srgbClr val="FF0000"/>
                  </a:solidFill>
                  <a:latin typeface="Symbol" panose="05050102010706020507" pitchFamily="18" charset="2"/>
                </a:endParaRPr>
              </a:p>
            </p:txBody>
          </p:sp>
          <p:sp>
            <p:nvSpPr>
              <p:cNvPr id="38" name="Oval 39"/>
              <p:cNvSpPr/>
              <p:nvPr/>
            </p:nvSpPr>
            <p:spPr>
              <a:xfrm>
                <a:off x="2217729" y="3291663"/>
                <a:ext cx="645459" cy="924507"/>
              </a:xfrm>
              <a:prstGeom prst="ellipse">
                <a:avLst/>
              </a:prstGeom>
              <a:noFill/>
              <a:ln w="12700">
                <a:solidFill>
                  <a:srgbClr val="FF0000"/>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43"/>
              <p:cNvCxnSpPr/>
              <p:nvPr/>
            </p:nvCxnSpPr>
            <p:spPr>
              <a:xfrm flipH="1" flipV="1">
                <a:off x="2192906" y="3591402"/>
                <a:ext cx="740622" cy="3847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flipH="1">
                <a:off x="2533601" y="3260394"/>
                <a:ext cx="2720" cy="1044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hteck 18"/>
              <p:cNvSpPr/>
              <p:nvPr/>
            </p:nvSpPr>
            <p:spPr bwMode="auto">
              <a:xfrm rot="20799643" flipV="1">
                <a:off x="117369" y="4091899"/>
                <a:ext cx="641321" cy="45719"/>
              </a:xfrm>
              <a:prstGeom prst="rect">
                <a:avLst/>
              </a:prstGeom>
              <a:gradFill>
                <a:gsLst>
                  <a:gs pos="0">
                    <a:schemeClr val="accent1">
                      <a:tint val="66000"/>
                      <a:satMod val="160000"/>
                    </a:schemeClr>
                  </a:gs>
                  <a:gs pos="54000">
                    <a:schemeClr val="bg1">
                      <a:lumMod val="65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charset="0"/>
                </a:endParaRPr>
              </a:p>
            </p:txBody>
          </p:sp>
        </p:grpSp>
        <p:sp>
          <p:nvSpPr>
            <p:cNvPr id="43" name="TextBox 44"/>
            <p:cNvSpPr txBox="1"/>
            <p:nvPr/>
          </p:nvSpPr>
          <p:spPr>
            <a:xfrm>
              <a:off x="7844558" y="1365704"/>
              <a:ext cx="253596" cy="338554"/>
            </a:xfrm>
            <a:prstGeom prst="rect">
              <a:avLst/>
            </a:prstGeom>
            <a:noFill/>
          </p:spPr>
          <p:txBody>
            <a:bodyPr wrap="none" rtlCol="0">
              <a:spAutoFit/>
            </a:bodyPr>
            <a:lstStyle/>
            <a:p>
              <a:r>
                <a:rPr lang="fr-CH" sz="1600" dirty="0" smtClean="0">
                  <a:solidFill>
                    <a:srgbClr val="FF0000"/>
                  </a:solidFill>
                  <a:latin typeface="Arial" panose="020B0604020202020204" pitchFamily="34" charset="0"/>
                  <a:cs typeface="Arial" panose="020B0604020202020204" pitchFamily="34" charset="0"/>
                  <a:sym typeface="Symbol"/>
                </a:rPr>
                <a:t>r</a:t>
              </a:r>
              <a:endParaRPr lang="en-GB" sz="1600" dirty="0">
                <a:solidFill>
                  <a:srgbClr val="FF0000"/>
                </a:solidFill>
                <a:latin typeface="Arial" panose="020B0604020202020204" pitchFamily="34" charset="0"/>
                <a:cs typeface="Arial" panose="020B0604020202020204" pitchFamily="34" charset="0"/>
              </a:endParaRPr>
            </a:p>
          </p:txBody>
        </p:sp>
        <p:sp>
          <p:nvSpPr>
            <p:cNvPr id="44" name="TextBox 44"/>
            <p:cNvSpPr txBox="1"/>
            <p:nvPr/>
          </p:nvSpPr>
          <p:spPr>
            <a:xfrm>
              <a:off x="6669185" y="1876465"/>
              <a:ext cx="457176" cy="338554"/>
            </a:xfrm>
            <a:prstGeom prst="rect">
              <a:avLst/>
            </a:prstGeom>
            <a:noFill/>
          </p:spPr>
          <p:txBody>
            <a:bodyPr wrap="none" rtlCol="0">
              <a:spAutoFit/>
            </a:bodyPr>
            <a:lstStyle/>
            <a:p>
              <a:r>
                <a:rPr lang="fr-CH" sz="1600" dirty="0" smtClean="0">
                  <a:solidFill>
                    <a:srgbClr val="FF0000"/>
                  </a:solidFill>
                  <a:latin typeface="Arial" panose="020B0604020202020204" pitchFamily="34" charset="0"/>
                  <a:cs typeface="Arial" panose="020B0604020202020204" pitchFamily="34" charset="0"/>
                  <a:sym typeface="Symbol"/>
                </a:rPr>
                <a:t>DF</a:t>
              </a:r>
              <a:endParaRPr lang="en-GB" sz="1600" dirty="0">
                <a:solidFill>
                  <a:srgbClr val="FF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p:cNvSpPr txBox="1"/>
              <p:nvPr/>
            </p:nvSpPr>
            <p:spPr>
              <a:xfrm>
                <a:off x="6131509" y="2686050"/>
                <a:ext cx="1551601" cy="452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func>
                        <m:funcPr>
                          <m:ctrlPr>
                            <a:rPr lang="en-GB" sz="1600" i="1" smtClean="0">
                              <a:latin typeface="Cambria Math"/>
                            </a:rPr>
                          </m:ctrlPr>
                        </m:funcPr>
                        <m:fName>
                          <m:r>
                            <m:rPr>
                              <m:sty m:val="p"/>
                            </m:rPr>
                            <a:rPr lang="el-GR" sz="1600" i="1" smtClean="0">
                              <a:latin typeface="Cambria Math"/>
                              <a:ea typeface="Cambria Math"/>
                            </a:rPr>
                            <m:t>θ</m:t>
                          </m:r>
                          <m:r>
                            <a:rPr lang="fr-CH" sz="1600" b="0" i="0" smtClean="0">
                              <a:latin typeface="Cambria Math"/>
                              <a:ea typeface="Cambria Math"/>
                            </a:rPr>
                            <m:t>=</m:t>
                          </m:r>
                          <m:r>
                            <m:rPr>
                              <m:sty m:val="p"/>
                            </m:rPr>
                            <a:rPr lang="fr-CH" sz="1600" b="0" i="0" smtClean="0">
                              <a:latin typeface="Cambria Math"/>
                            </a:rPr>
                            <m:t>arc</m:t>
                          </m:r>
                          <m:r>
                            <m:rPr>
                              <m:sty m:val="p"/>
                            </m:rPr>
                            <a:rPr lang="en-GB" sz="1600" i="0" smtClean="0">
                              <a:latin typeface="Cambria Math"/>
                            </a:rPr>
                            <m:t>tan</m:t>
                          </m:r>
                        </m:fName>
                        <m:e>
                          <m:f>
                            <m:fPr>
                              <m:ctrlPr>
                                <a:rPr lang="en-GB" sz="1600" i="1" smtClean="0">
                                  <a:latin typeface="Cambria Math"/>
                                </a:rPr>
                              </m:ctrlPr>
                            </m:fPr>
                            <m:num>
                              <m:r>
                                <a:rPr lang="fr-CH" sz="1600" b="0" i="1" smtClean="0">
                                  <a:latin typeface="Cambria Math"/>
                                </a:rPr>
                                <m:t>𝑟</m:t>
                              </m:r>
                            </m:num>
                            <m:den>
                              <m:r>
                                <a:rPr lang="fr-CH" sz="1600" b="0" i="1" smtClean="0">
                                  <a:latin typeface="Cambria Math"/>
                                </a:rPr>
                                <m:t>𝐷𝐹</m:t>
                              </m:r>
                            </m:den>
                          </m:f>
                        </m:e>
                      </m:func>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6131509" y="2686050"/>
                <a:ext cx="1551601" cy="452650"/>
              </a:xfrm>
              <a:prstGeom prst="rect">
                <a:avLst/>
              </a:prstGeom>
              <a:blipFill rotWithShape="1">
                <a:blip r:embed="rId3"/>
                <a:stretch>
                  <a:fillRect b="-6757"/>
                </a:stretch>
              </a:blipFill>
            </p:spPr>
            <p:txBody>
              <a:bodyPr/>
              <a:lstStyle/>
              <a:p>
                <a:r>
                  <a:rPr lang="en-GB">
                    <a:noFill/>
                  </a:rPr>
                  <a:t> </a:t>
                </a:r>
              </a:p>
            </p:txBody>
          </p:sp>
        </mc:Fallback>
      </mc:AlternateContent>
      <p:grpSp>
        <p:nvGrpSpPr>
          <p:cNvPr id="8" name="Group 7"/>
          <p:cNvGrpSpPr/>
          <p:nvPr/>
        </p:nvGrpSpPr>
        <p:grpSpPr>
          <a:xfrm>
            <a:off x="571500" y="1973242"/>
            <a:ext cx="4229100" cy="3209925"/>
            <a:chOff x="1571625" y="2341029"/>
            <a:chExt cx="4229100" cy="3209925"/>
          </a:xfrm>
        </p:grpSpPr>
        <p:pic>
          <p:nvPicPr>
            <p:cNvPr id="5122" name="Picture 2" descr="C:\Users\cana\Desktop\Refra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2341029"/>
              <a:ext cx="4229100" cy="3209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6278" y="4238625"/>
              <a:ext cx="373973" cy="247650"/>
            </a:xfrm>
            <a:prstGeom prst="rect">
              <a:avLst/>
            </a:prstGeom>
            <a:noFill/>
          </p:spPr>
          <p:txBody>
            <a:bodyPr wrap="none" lIns="0" tIns="0" rIns="0" bIns="0" rtlCol="0">
              <a:noAutofit/>
            </a:bodyPr>
            <a:lstStyle/>
            <a:p>
              <a:r>
                <a:rPr lang="en-GB" sz="1400" dirty="0" smtClean="0">
                  <a:latin typeface="Times New Roman" panose="02020603050405020304" pitchFamily="18" charset="0"/>
                  <a:cs typeface="Times New Roman" panose="02020603050405020304" pitchFamily="18" charset="0"/>
                </a:rPr>
                <a:t>DF</a:t>
              </a:r>
              <a:endParaRPr lang="en-GB" sz="14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5004453" y="4991100"/>
              <a:ext cx="373973" cy="247650"/>
            </a:xfrm>
            <a:prstGeom prst="rect">
              <a:avLst/>
            </a:prstGeom>
            <a:noFill/>
          </p:spPr>
          <p:txBody>
            <a:bodyPr wrap="none" lIns="0" tIns="0" rIns="0" bIns="0" rtlCol="0">
              <a:noAutofit/>
            </a:bodyPr>
            <a:lstStyle/>
            <a:p>
              <a:r>
                <a:rPr lang="en-GB" sz="1600" dirty="0" smtClean="0">
                  <a:latin typeface="Times New Roman" panose="02020603050405020304" pitchFamily="18" charset="0"/>
                  <a:cs typeface="Times New Roman" panose="02020603050405020304" pitchFamily="18" charset="0"/>
                </a:rPr>
                <a:t>chip</a:t>
              </a:r>
              <a:endParaRPr lang="en-GB" sz="1600"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1666876" y="4038600"/>
              <a:ext cx="596876" cy="247650"/>
            </a:xfrm>
            <a:prstGeom prst="rect">
              <a:avLst/>
            </a:prstGeom>
            <a:noFill/>
          </p:spPr>
          <p:txBody>
            <a:bodyPr wrap="none" lIns="0" tIns="0" rIns="0" bIns="0" rtlCol="0">
              <a:noAutofit/>
            </a:bodyPr>
            <a:lstStyle/>
            <a:p>
              <a:r>
                <a:rPr lang="en-GB" sz="1600" dirty="0" smtClean="0">
                  <a:latin typeface="Times New Roman" panose="02020603050405020304" pitchFamily="18" charset="0"/>
                  <a:cs typeface="Times New Roman" panose="02020603050405020304" pitchFamily="18" charset="0"/>
                </a:rPr>
                <a:t>source</a:t>
              </a:r>
              <a:endParaRPr lang="en-GB" sz="1600" dirty="0">
                <a:latin typeface="Times New Roman" panose="02020603050405020304" pitchFamily="18" charset="0"/>
                <a:cs typeface="Times New Roman" panose="02020603050405020304" pitchFamily="18" charset="0"/>
              </a:endParaRPr>
            </a:p>
          </p:txBody>
        </p:sp>
      </p:gr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841" y="3578205"/>
            <a:ext cx="3995738"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extBox 46"/>
          <p:cNvSpPr txBox="1"/>
          <p:nvPr/>
        </p:nvSpPr>
        <p:spPr>
          <a:xfrm rot="16200000">
            <a:off x="4541938" y="4439469"/>
            <a:ext cx="723900" cy="215289"/>
          </a:xfrm>
          <a:prstGeom prst="rect">
            <a:avLst/>
          </a:prstGeom>
          <a:solidFill>
            <a:schemeClr val="bg1"/>
          </a:solidFill>
        </p:spPr>
        <p:txBody>
          <a:bodyPr wrap="none" lIns="0" tIns="0" rIns="0" bIns="0" rtlCol="0">
            <a:noAutofit/>
          </a:bodyPr>
          <a:lstStyle/>
          <a:p>
            <a:r>
              <a:rPr lang="en-GB" sz="1200" dirty="0" smtClean="0"/>
              <a:t>EAF</a:t>
            </a:r>
            <a:endParaRPr lang="en-GB" sz="1200" dirty="0"/>
          </a:p>
        </p:txBody>
      </p:sp>
      <p:sp>
        <p:nvSpPr>
          <p:cNvPr id="48" name="TextBox 47"/>
          <p:cNvSpPr txBox="1"/>
          <p:nvPr/>
        </p:nvSpPr>
        <p:spPr>
          <a:xfrm>
            <a:off x="6907310" y="6114059"/>
            <a:ext cx="723900" cy="215289"/>
          </a:xfrm>
          <a:prstGeom prst="rect">
            <a:avLst/>
          </a:prstGeom>
          <a:solidFill>
            <a:schemeClr val="bg1"/>
          </a:solidFill>
        </p:spPr>
        <p:txBody>
          <a:bodyPr wrap="none" lIns="0" tIns="0" rIns="0" bIns="0" rtlCol="0">
            <a:noAutofit/>
          </a:bodyPr>
          <a:lstStyle/>
          <a:p>
            <a:r>
              <a:rPr lang="en-GB" sz="1200" dirty="0"/>
              <a:t>t</a:t>
            </a:r>
            <a:r>
              <a:rPr lang="en-GB" sz="1200" dirty="0" smtClean="0"/>
              <a:t>heta (degree)</a:t>
            </a:r>
            <a:endParaRPr lang="en-GB" sz="1200" dirty="0"/>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091" y="5183167"/>
            <a:ext cx="2224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2566053" y="4347088"/>
            <a:ext cx="681972" cy="247650"/>
          </a:xfrm>
          <a:prstGeom prst="rect">
            <a:avLst/>
          </a:prstGeom>
          <a:noFill/>
        </p:spPr>
        <p:txBody>
          <a:bodyPr wrap="none" lIns="0" tIns="0" rIns="0" bIns="0" rtlCol="0">
            <a:noAutofit/>
          </a:bodyPr>
          <a:lstStyle/>
          <a:p>
            <a:r>
              <a:rPr lang="en-GB" sz="1600" dirty="0" smtClean="0">
                <a:latin typeface="Times New Roman" panose="02020603050405020304" pitchFamily="18" charset="0"/>
                <a:cs typeface="Times New Roman" panose="02020603050405020304" pitchFamily="18" charset="0"/>
              </a:rPr>
              <a:t>window</a:t>
            </a:r>
            <a:endParaRPr lang="en-GB" sz="1600" dirty="0">
              <a:latin typeface="Times New Roman" panose="02020603050405020304" pitchFamily="18" charset="0"/>
              <a:cs typeface="Times New Roman" panose="02020603050405020304" pitchFamily="18" charset="0"/>
            </a:endParaRPr>
          </a:p>
        </p:txBody>
      </p:sp>
      <p:sp>
        <p:nvSpPr>
          <p:cNvPr id="31" name="Content Placeholder 2"/>
          <p:cNvSpPr txBox="1">
            <a:spLocks/>
          </p:cNvSpPr>
          <p:nvPr/>
        </p:nvSpPr>
        <p:spPr>
          <a:xfrm>
            <a:off x="0" y="5000076"/>
            <a:ext cx="4933507" cy="1247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150000"/>
              <a:buNone/>
            </a:pPr>
            <a:endParaRPr lang="en-GB" sz="900" dirty="0" smtClean="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r>
              <a:rPr lang="en-GB" sz="1600" smtClean="0">
                <a:latin typeface="Arial" panose="020B0604020202020204" pitchFamily="34" charset="0"/>
                <a:cs typeface="Arial" panose="020B0604020202020204" pitchFamily="34" charset="0"/>
              </a:rPr>
              <a:t>Comparison between EAF measurements performed without and with window but corrected for the beam refraction shows comparable results</a:t>
            </a:r>
            <a:endParaRPr lang="en-GB"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558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_EN">
  <a:themeElements>
    <a:clrScheme name="METAS-Colores">
      <a:dk1>
        <a:sysClr val="windowText" lastClr="000000"/>
      </a:dk1>
      <a:lt1>
        <a:sysClr val="window" lastClr="FFFFFF"/>
      </a:lt1>
      <a:dk2>
        <a:srgbClr val="22549C"/>
      </a:dk2>
      <a:lt2>
        <a:srgbClr val="D4DDEC"/>
      </a:lt2>
      <a:accent1>
        <a:srgbClr val="22549C"/>
      </a:accent1>
      <a:accent2>
        <a:srgbClr val="DB9E25"/>
      </a:accent2>
      <a:accent3>
        <a:srgbClr val="C31622"/>
      </a:accent3>
      <a:accent4>
        <a:srgbClr val="328637"/>
      </a:accent4>
      <a:accent5>
        <a:srgbClr val="538AA7"/>
      </a:accent5>
      <a:accent6>
        <a:srgbClr val="CFBC65"/>
      </a:accent6>
      <a:hlink>
        <a:srgbClr val="22549C"/>
      </a:hlink>
      <a:folHlink>
        <a:srgbClr val="D4DDEC"/>
      </a:folHlink>
    </a:clrScheme>
    <a:fontScheme name="METAS-Fonts">
      <a:majorFont>
        <a:latin typeface="Arial"/>
        <a:ea typeface=""/>
        <a:cs typeface=""/>
      </a:majorFont>
      <a:minorFont>
        <a:latin typeface="Arial"/>
        <a:ea typeface=""/>
        <a:cs typeface=""/>
      </a:minorFont>
    </a:fontScheme>
    <a:fmtScheme name="Brack-Design-040">
      <a:fillStyleLst>
        <a:solidFill>
          <a:schemeClr val="phClr"/>
        </a:solidFill>
        <a:solidFill>
          <a:schemeClr val="phClr"/>
        </a:solidFill>
        <a:solidFill>
          <a:schemeClr val="phClr"/>
        </a:soli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dk1"/>
        </a:solidFill>
        <a:solidFill>
          <a:schemeClr val="dk2"/>
        </a:solidFill>
      </a:bgFillStyleLst>
    </a:fmtScheme>
  </a:themeElements>
  <a:objectDefaults>
    <a:txDef>
      <a:spPr>
        <a:noFill/>
      </a:spPr>
      <a:bodyPr wrap="square" lIns="0" tIns="0" rIns="0" bIns="0" rtlCol="0">
        <a:noAutofit/>
      </a:bodyPr>
      <a:lstStyle>
        <a:defPPr>
          <a:defRPr sz="1200" dirty="0"/>
        </a:defPPr>
      </a:lstStyle>
    </a:tx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räsentation_EN">
  <a:themeElements>
    <a:clrScheme name="METAS-Colores">
      <a:dk1>
        <a:sysClr val="windowText" lastClr="000000"/>
      </a:dk1>
      <a:lt1>
        <a:sysClr val="window" lastClr="FFFFFF"/>
      </a:lt1>
      <a:dk2>
        <a:srgbClr val="22549C"/>
      </a:dk2>
      <a:lt2>
        <a:srgbClr val="D4DDEC"/>
      </a:lt2>
      <a:accent1>
        <a:srgbClr val="22549C"/>
      </a:accent1>
      <a:accent2>
        <a:srgbClr val="DB9E25"/>
      </a:accent2>
      <a:accent3>
        <a:srgbClr val="C31622"/>
      </a:accent3>
      <a:accent4>
        <a:srgbClr val="328637"/>
      </a:accent4>
      <a:accent5>
        <a:srgbClr val="538AA7"/>
      </a:accent5>
      <a:accent6>
        <a:srgbClr val="CFBC65"/>
      </a:accent6>
      <a:hlink>
        <a:srgbClr val="22549C"/>
      </a:hlink>
      <a:folHlink>
        <a:srgbClr val="D4DDEC"/>
      </a:folHlink>
    </a:clrScheme>
    <a:fontScheme name="METAS-Fonts">
      <a:majorFont>
        <a:latin typeface="Arial"/>
        <a:ea typeface=""/>
        <a:cs typeface=""/>
      </a:majorFont>
      <a:minorFont>
        <a:latin typeface="Arial"/>
        <a:ea typeface=""/>
        <a:cs typeface=""/>
      </a:minorFont>
    </a:fontScheme>
    <a:fmtScheme name="Brack-Design-040">
      <a:fillStyleLst>
        <a:solidFill>
          <a:schemeClr val="phClr"/>
        </a:solidFill>
        <a:solidFill>
          <a:schemeClr val="phClr"/>
        </a:solidFill>
        <a:solidFill>
          <a:schemeClr val="phClr"/>
        </a:soli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dk1"/>
        </a:solidFill>
        <a:solidFill>
          <a:schemeClr val="dk2"/>
        </a:solidFill>
      </a:bgFillStyleLst>
    </a:fmtScheme>
  </a:themeElements>
  <a:objectDefaults>
    <a:txDef>
      <a:spPr>
        <a:noFill/>
      </a:spPr>
      <a:bodyPr wrap="square" lIns="0" tIns="0" rIns="0" bIns="0" rtlCol="0">
        <a:noAutofit/>
      </a:bodyPr>
      <a:lstStyle>
        <a:defPPr>
          <a:defRPr sz="120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DEN PHOTONIC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P_PPT Presentation_Template.pptx" id="{8B6068EA-8379-410E-AE63-2EB65CA82539}" vid="{93306ECC-96FF-4D4D-BD65-3DADF7B7DF2E}"/>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METAS-Colores">
      <a:dk1>
        <a:sysClr val="windowText" lastClr="000000"/>
      </a:dk1>
      <a:lt1>
        <a:sysClr val="window" lastClr="FFFFFF"/>
      </a:lt1>
      <a:dk2>
        <a:srgbClr val="22549C"/>
      </a:dk2>
      <a:lt2>
        <a:srgbClr val="D4DDEC"/>
      </a:lt2>
      <a:accent1>
        <a:srgbClr val="22549C"/>
      </a:accent1>
      <a:accent2>
        <a:srgbClr val="DB9E25"/>
      </a:accent2>
      <a:accent3>
        <a:srgbClr val="C31622"/>
      </a:accent3>
      <a:accent4>
        <a:srgbClr val="328637"/>
      </a:accent4>
      <a:accent5>
        <a:srgbClr val="538AA7"/>
      </a:accent5>
      <a:accent6>
        <a:srgbClr val="CFBC65"/>
      </a:accent6>
      <a:hlink>
        <a:srgbClr val="22549C"/>
      </a:hlink>
      <a:folHlink>
        <a:srgbClr val="D4DDEC"/>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METAS-Colores">
      <a:dk1>
        <a:sysClr val="windowText" lastClr="000000"/>
      </a:dk1>
      <a:lt1>
        <a:sysClr val="window" lastClr="FFFFFF"/>
      </a:lt1>
      <a:dk2>
        <a:srgbClr val="22549C"/>
      </a:dk2>
      <a:lt2>
        <a:srgbClr val="D4DDEC"/>
      </a:lt2>
      <a:accent1>
        <a:srgbClr val="22549C"/>
      </a:accent1>
      <a:accent2>
        <a:srgbClr val="DB9E25"/>
      </a:accent2>
      <a:accent3>
        <a:srgbClr val="C31622"/>
      </a:accent3>
      <a:accent4>
        <a:srgbClr val="328637"/>
      </a:accent4>
      <a:accent5>
        <a:srgbClr val="538AA7"/>
      </a:accent5>
      <a:accent6>
        <a:srgbClr val="CFBC65"/>
      </a:accent6>
      <a:hlink>
        <a:srgbClr val="22549C"/>
      </a:hlink>
      <a:folHlink>
        <a:srgbClr val="D4DDEC"/>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Präsentation_EN</Template>
  <TotalTime>0</TotalTime>
  <Words>2849</Words>
  <Application>Microsoft Office PowerPoint</Application>
  <PresentationFormat>Bildschirmpräsentation (4:3)</PresentationFormat>
  <Paragraphs>525</Paragraphs>
  <Slides>38</Slides>
  <Notes>5</Notes>
  <HiddenSlides>0</HiddenSlides>
  <MMClips>0</MMClips>
  <ScaleCrop>false</ScaleCrop>
  <HeadingPairs>
    <vt:vector size="6" baseType="variant">
      <vt:variant>
        <vt:lpstr>Design</vt:lpstr>
      </vt:variant>
      <vt:variant>
        <vt:i4>6</vt:i4>
      </vt:variant>
      <vt:variant>
        <vt:lpstr>Eingebettete OLE-Server</vt:lpstr>
      </vt:variant>
      <vt:variant>
        <vt:i4>2</vt:i4>
      </vt:variant>
      <vt:variant>
        <vt:lpstr>Folientitel</vt:lpstr>
      </vt:variant>
      <vt:variant>
        <vt:i4>38</vt:i4>
      </vt:variant>
    </vt:vector>
  </HeadingPairs>
  <TitlesOfParts>
    <vt:vector size="46" baseType="lpstr">
      <vt:lpstr>Präsentation_EN</vt:lpstr>
      <vt:lpstr>5_Office Theme</vt:lpstr>
      <vt:lpstr>1_Präsentation_EN</vt:lpstr>
      <vt:lpstr>Office Theme</vt:lpstr>
      <vt:lpstr>1_Office Theme</vt:lpstr>
      <vt:lpstr>2_Office Theme</vt:lpstr>
      <vt:lpstr>Equation</vt:lpstr>
      <vt:lpstr>Dokument</vt:lpstr>
      <vt:lpstr>PowerPoint-Präsentation</vt:lpstr>
      <vt:lpstr>Main goals of WP3</vt:lpstr>
      <vt:lpstr>Task 3.1 Encircled Angular Flux</vt:lpstr>
      <vt:lpstr>Task 3.1 Encircled Angular Flux measurements</vt:lpstr>
      <vt:lpstr>A3.1.1 Traceable EAF measuring instruments</vt:lpstr>
      <vt:lpstr>A3.1 Arden-METAS first intercomparison</vt:lpstr>
      <vt:lpstr>A3.1.5 Uncertainty budget</vt:lpstr>
      <vt:lpstr>A3.1.5 Uncertainty budget</vt:lpstr>
      <vt:lpstr>A3.1.5 Uncertainty budget</vt:lpstr>
      <vt:lpstr>PowerPoint-Präsentation</vt:lpstr>
      <vt:lpstr>PowerPoint-Präsentation</vt:lpstr>
      <vt:lpstr>Status of activities in Task 3.1</vt:lpstr>
      <vt:lpstr>Task 3.1 Next steps</vt:lpstr>
      <vt:lpstr>3.2 Development of calibration artefacts</vt:lpstr>
      <vt:lpstr>A3.2.1 and A3.2.2  Fibre-coupled resonators for the calibration of the distance scale of optical reflectometers</vt:lpstr>
      <vt:lpstr>A3.2.1 and A3.2.2  Fibre-coupled micro ring resonators</vt:lpstr>
      <vt:lpstr>A3.2.1 and A3.2.2  Fibre-coupled micro ring resonators</vt:lpstr>
      <vt:lpstr>A3.2.1 and A3.2.2  First measurements with the micro ring resonators</vt:lpstr>
      <vt:lpstr>A3.2.3 Calibration artefact for the calibration of the attenuation scale of multimode OTDR</vt:lpstr>
      <vt:lpstr>A3.2.5  OTDR temperature measurements</vt:lpstr>
      <vt:lpstr>A3.2.6  Bragg grating sensors</vt:lpstr>
      <vt:lpstr>A3.2.7  OTDR vibration measurements</vt:lpstr>
      <vt:lpstr>Status of activities in Task 3.2</vt:lpstr>
      <vt:lpstr>Task 3.2 Next steps</vt:lpstr>
      <vt:lpstr>PowerPoint-Präsentation</vt:lpstr>
      <vt:lpstr>A.3.3.2 Fibre coupling unit for primary standard detector</vt:lpstr>
      <vt:lpstr>PowerPoint-Präsentation</vt:lpstr>
      <vt:lpstr>T3.3  Management</vt:lpstr>
      <vt:lpstr>M9-M18 Activities </vt:lpstr>
      <vt:lpstr>M9-M18 Activities </vt:lpstr>
      <vt:lpstr>M9-M18 Activities </vt:lpstr>
      <vt:lpstr>M18-M27 Activities </vt:lpstr>
      <vt:lpstr>Activities in WP3</vt:lpstr>
      <vt:lpstr>Deliverables</vt:lpstr>
      <vt:lpstr>Thank you very much for your attention</vt:lpstr>
      <vt:lpstr>PowerPoint-Präsentation</vt:lpstr>
      <vt:lpstr>PowerPoint-Präsentation</vt:lpstr>
      <vt:lpstr>3.1 Modelling of the modal distribution in MM fibres</vt:lpstr>
    </vt:vector>
  </TitlesOfParts>
  <Company>METAS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Natascia Castagna</dc:creator>
  <cp:lastModifiedBy>Jacques Morel</cp:lastModifiedBy>
  <cp:revision>401</cp:revision>
  <dcterms:created xsi:type="dcterms:W3CDTF">2015-09-02T08:31:43Z</dcterms:created>
  <dcterms:modified xsi:type="dcterms:W3CDTF">2017-10-03T13:19:16Z</dcterms:modified>
</cp:coreProperties>
</file>